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58" r:id="rId4"/>
    <p:sldId id="264" r:id="rId5"/>
    <p:sldId id="265" r:id="rId6"/>
    <p:sldId id="580" r:id="rId7"/>
    <p:sldId id="605" r:id="rId8"/>
    <p:sldId id="606" r:id="rId9"/>
    <p:sldId id="607" r:id="rId10"/>
    <p:sldId id="259" r:id="rId11"/>
    <p:sldId id="579" r:id="rId12"/>
    <p:sldId id="528" r:id="rId13"/>
    <p:sldId id="526" r:id="rId14"/>
    <p:sldId id="618" r:id="rId15"/>
    <p:sldId id="588" r:id="rId16"/>
    <p:sldId id="529" r:id="rId17"/>
    <p:sldId id="619" r:id="rId18"/>
    <p:sldId id="531" r:id="rId19"/>
    <p:sldId id="621" r:id="rId20"/>
    <p:sldId id="620" r:id="rId21"/>
    <p:sldId id="622" r:id="rId22"/>
    <p:sldId id="533" r:id="rId23"/>
    <p:sldId id="534" r:id="rId24"/>
    <p:sldId id="642" r:id="rId25"/>
    <p:sldId id="643" r:id="rId26"/>
    <p:sldId id="644" r:id="rId27"/>
    <p:sldId id="624" r:id="rId28"/>
    <p:sldId id="646" r:id="rId29"/>
    <p:sldId id="648" r:id="rId30"/>
    <p:sldId id="263" r:id="rId31"/>
    <p:sldId id="563" r:id="rId32"/>
    <p:sldId id="625" r:id="rId33"/>
    <p:sldId id="626" r:id="rId34"/>
    <p:sldId id="565" r:id="rId35"/>
    <p:sldId id="627" r:id="rId36"/>
    <p:sldId id="628" r:id="rId37"/>
    <p:sldId id="567" r:id="rId38"/>
    <p:sldId id="568" r:id="rId39"/>
    <p:sldId id="569" r:id="rId40"/>
    <p:sldId id="570" r:id="rId41"/>
    <p:sldId id="571" r:id="rId42"/>
    <p:sldId id="634" r:id="rId43"/>
    <p:sldId id="623" r:id="rId44"/>
    <p:sldId id="573" r:id="rId45"/>
    <p:sldId id="261" r:id="rId46"/>
    <p:sldId id="629" r:id="rId47"/>
    <p:sldId id="262" r:id="rId48"/>
    <p:sldId id="631" r:id="rId49"/>
    <p:sldId id="650" r:id="rId50"/>
    <p:sldId id="630" r:id="rId51"/>
    <p:sldId id="633" r:id="rId52"/>
    <p:sldId id="645" r:id="rId53"/>
    <p:sldId id="649" r:id="rId54"/>
    <p:sldId id="641" r:id="rId55"/>
    <p:sldId id="651" r:id="rId56"/>
    <p:sldId id="635" r:id="rId57"/>
    <p:sldId id="636" r:id="rId58"/>
    <p:sldId id="637" r:id="rId59"/>
    <p:sldId id="639" r:id="rId60"/>
    <p:sldId id="267" r:id="rId61"/>
    <p:sldId id="652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59"/>
    <p:restoredTop sz="83825"/>
  </p:normalViewPr>
  <p:slideViewPr>
    <p:cSldViewPr snapToGrid="0">
      <p:cViewPr varScale="1">
        <p:scale>
          <a:sx n="113" d="100"/>
          <a:sy n="113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Products can be similar</a:t>
            </a:r>
          </a:p>
          <a:p>
            <a:r>
              <a:rPr lang="en-US" dirty="0"/>
              <a:t>Products can be bought together</a:t>
            </a:r>
          </a:p>
          <a:p>
            <a:r>
              <a:rPr lang="en-US" dirty="0"/>
              <a:t>People can be similar</a:t>
            </a:r>
          </a:p>
          <a:p>
            <a:endParaRPr lang="en-US" dirty="0"/>
          </a:p>
          <a:p>
            <a:r>
              <a:rPr lang="en-US" dirty="0"/>
              <a:t>How does similarity work in retail?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4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= n you predict the majority class for everybody</a:t>
            </a:r>
          </a:p>
          <a:p>
            <a:r>
              <a:rPr lang="en-US" dirty="0"/>
              <a:t>K=1 you have a lot of variance…</a:t>
            </a:r>
          </a:p>
          <a:p>
            <a:endParaRPr lang="en-US" dirty="0"/>
          </a:p>
          <a:p>
            <a:r>
              <a:rPr lang="en-US" dirty="0"/>
              <a:t>Which one has the most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95A0C3-1755-467E-9DA0-31C71947610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And to take logs, for long-tail distributions  (in our case, we divided by 1000)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pros/cons</a:t>
            </a:r>
          </a:p>
          <a:p>
            <a:r>
              <a:rPr lang="en-US" dirty="0"/>
              <a:t>Trees: </a:t>
            </a:r>
            <a:r>
              <a:rPr lang="en-US" dirty="0" err="1"/>
              <a:t>similarty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91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K=1 vs 3 might be different…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6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80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defining pre-set groups, no need to calculate all of the distances from everybody to everybody else.  </a:t>
            </a:r>
          </a:p>
          <a:p>
            <a:r>
              <a:rPr lang="en-US" dirty="0"/>
              <a:t>Also, can combine with distances for a new customer.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01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clustering assumes each point falls into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49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5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8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6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C44E71-E9EC-4960-8DB1-A24EC12A54F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dimensions: horizontal frequency of visit </a:t>
            </a:r>
          </a:p>
          <a:p>
            <a:pPr eaLnBrk="1" hangingPunct="1"/>
            <a:r>
              <a:rPr lang="en-US"/>
              <a:t>vertical amount spent</a:t>
            </a:r>
          </a:p>
          <a:p>
            <a:pPr eaLnBrk="1" hangingPunct="1"/>
            <a:r>
              <a:rPr lang="en-US"/>
              <a:t>coming out: tenure with company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cross-validation because there is no metric for success!!!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0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in 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76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72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8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art than science!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5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BEFB7D-E02A-8A4B-AC5C-BA2543A9C485}" type="slidenum">
              <a:rPr lang="en-US"/>
              <a:pPr/>
              <a:t>58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77863"/>
            <a:ext cx="4625975" cy="3470275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75254"/>
            <a:ext cx="5016500" cy="4073890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We didn’t know what to </a:t>
            </a:r>
            <a:r>
              <a:rPr lang="en-US" dirty="0" err="1"/>
              <a:t>choose..so</a:t>
            </a:r>
            <a:r>
              <a:rPr lang="en-US" dirty="0"/>
              <a:t> we looked in the literature…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94CDF9-363B-944C-88D0-05182B4D30ED}" type="slidenum">
              <a:rPr lang="en-US"/>
              <a:pPr/>
              <a:t>59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77863"/>
            <a:ext cx="4625975" cy="347027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75254"/>
            <a:ext cx="5016500" cy="40738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8B942E-6D26-9946-8D6B-196C40DBCBF6}" type="slidenum">
              <a:rPr lang="en-US"/>
              <a:pPr/>
              <a:t>60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77863"/>
            <a:ext cx="4625975" cy="34702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75254"/>
            <a:ext cx="5016500" cy="4073890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There are 8 professional Services Practice Areas:</a:t>
            </a:r>
          </a:p>
          <a:p>
            <a:pPr eaLnBrk="1" hangingPunct="1"/>
            <a:r>
              <a:rPr lang="en-US"/>
              <a:t>1. Education and Training</a:t>
            </a:r>
          </a:p>
          <a:p>
            <a:pPr eaLnBrk="1" hangingPunct="1"/>
            <a:r>
              <a:rPr lang="en-US"/>
              <a:t>2. Enterprise Application Solutions</a:t>
            </a:r>
          </a:p>
          <a:p>
            <a:pPr eaLnBrk="1" hangingPunct="1"/>
            <a:r>
              <a:rPr lang="en-US"/>
              <a:t>3. Enterprise Resource Planning and Management</a:t>
            </a:r>
          </a:p>
          <a:p>
            <a:pPr eaLnBrk="1" hangingPunct="1"/>
            <a:r>
              <a:rPr lang="en-US"/>
              <a:t>4. Information Assurance</a:t>
            </a:r>
          </a:p>
          <a:p>
            <a:pPr eaLnBrk="1" hangingPunct="1"/>
            <a:r>
              <a:rPr lang="en-US"/>
              <a:t>5. Knowledge Management</a:t>
            </a:r>
          </a:p>
          <a:p>
            <a:pPr eaLnBrk="1" hangingPunct="1"/>
            <a:r>
              <a:rPr lang="en-US"/>
              <a:t>6. Modeling and Simulation</a:t>
            </a:r>
          </a:p>
          <a:p>
            <a:pPr eaLnBrk="1" hangingPunct="1"/>
            <a:r>
              <a:rPr lang="en-US"/>
              <a:t>7. Network Transformation and Management</a:t>
            </a:r>
          </a:p>
          <a:p>
            <a:pPr eaLnBrk="1" hangingPunct="1"/>
            <a:r>
              <a:rPr lang="en-US"/>
              <a:t>8. Program Management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7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two are the closest?  The furthest?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2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Concptionslly</a:t>
            </a:r>
            <a:r>
              <a:rPr lang="en-US" dirty="0"/>
              <a:t> the idea is easy…who is he most similar to and use that to make a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4/7/24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4/7/24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4/7/24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0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4/7/24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4/7/24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9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4/7/24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4/7/24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32A3F-B6CA-49C6-B60F-BB470C845F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7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769E5-24F5-8F43-8EA5-E948B75DD02E}" type="datetime1">
              <a:rPr lang="en-US" smtClean="0"/>
              <a:t>4/7/24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87735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4/7/24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4/7/24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4/7/24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4/7/24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4/7/24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9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4/7/24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4/7/24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classes.html#module-sklearn.neighbors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hypothesisjournal.com/wp-content/uploads/2011/08/boutros-3-1-fig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eball-reference.com/about/similarity.s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clust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sz="2800" dirty="0"/>
              <a:t>Topic 8  – Similarity, Nearest Neighbors, and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26" y="2202578"/>
            <a:ext cx="6400800" cy="1752600"/>
          </a:xfrm>
        </p:spPr>
        <p:txBody>
          <a:bodyPr/>
          <a:lstStyle/>
          <a:p>
            <a:r>
              <a:rPr lang="en-US" dirty="0"/>
              <a:t>Statistics and Data Analysis</a:t>
            </a:r>
          </a:p>
          <a:p>
            <a:r>
              <a:rPr lang="en-US" sz="1800" dirty="0"/>
              <a:t>COR1-GB.1305</a:t>
            </a:r>
          </a:p>
          <a:p>
            <a:r>
              <a:rPr lang="en-US" dirty="0"/>
              <a:t>Prof: Chris </a:t>
            </a:r>
            <a:r>
              <a:rPr lang="en-US" dirty="0" err="1"/>
              <a:t>Volinsky</a:t>
            </a:r>
            <a:endParaRPr lang="en-US" dirty="0"/>
          </a:p>
          <a:p>
            <a:r>
              <a:rPr lang="en-US" dirty="0"/>
              <a:t>NYU Stern:  Fall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DDBC-8EA5-4C8E-E174-046F32F7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EA374-17E7-D533-12F9-C04FD391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B53DA-7DA7-90FD-A9E3-DC5B1CBA2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946843" cy="914400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63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nn_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1" y="1248459"/>
            <a:ext cx="7918074" cy="5193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08" y="-276761"/>
            <a:ext cx="7968425" cy="1155888"/>
          </a:xfrm>
        </p:spPr>
        <p:txBody>
          <a:bodyPr>
            <a:normAutofit/>
          </a:bodyPr>
          <a:lstStyle/>
          <a:p>
            <a:r>
              <a:rPr lang="en-US" dirty="0"/>
              <a:t>Nearest Neighbors: The 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108" y="879127"/>
            <a:ext cx="8009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 is a classification algorithm that ignores global structure and simply looks at similarities</a:t>
            </a:r>
          </a:p>
        </p:txBody>
      </p:sp>
      <p:sp>
        <p:nvSpPr>
          <p:cNvPr id="3" name="Oval 2"/>
          <p:cNvSpPr/>
          <p:nvPr/>
        </p:nvSpPr>
        <p:spPr>
          <a:xfrm>
            <a:off x="3098800" y="2861733"/>
            <a:ext cx="524933" cy="321734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85732" y="2353734"/>
            <a:ext cx="2685627" cy="82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I don’t know anything about this new customer…but if I can find their “neighbors” I might be able to infer something…</a:t>
            </a:r>
          </a:p>
        </p:txBody>
      </p:sp>
      <p:cxnSp>
        <p:nvCxnSpPr>
          <p:cNvPr id="8" name="Straight Arrow Connector 7"/>
          <p:cNvCxnSpPr>
            <a:endCxn id="3" idx="6"/>
          </p:cNvCxnSpPr>
          <p:nvPr/>
        </p:nvCxnSpPr>
        <p:spPr>
          <a:xfrm flipH="1">
            <a:off x="3623733" y="2675467"/>
            <a:ext cx="762000" cy="3471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8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6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03111"/>
              </p:ext>
            </p:extLst>
          </p:nvPr>
        </p:nvGraphicFramePr>
        <p:xfrm>
          <a:off x="1674707" y="1501881"/>
          <a:ext cx="6507480" cy="2736692"/>
        </p:xfrm>
        <a:graphic>
          <a:graphicData uri="http://schemas.openxmlformats.org/drawingml/2006/table">
            <a:tbl>
              <a:tblPr/>
              <a:tblGrid>
                <a:gridCol w="172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33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45534"/>
            <a:ext cx="8229600" cy="79078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Using similarity for classification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7BC6B9B-F789-D20A-559B-0C004883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4521254"/>
            <a:ext cx="1447800" cy="14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07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Oval 2"/>
          <p:cNvSpPr>
            <a:spLocks noChangeArrowheads="1"/>
          </p:cNvSpPr>
          <p:nvPr/>
        </p:nvSpPr>
        <p:spPr bwMode="auto">
          <a:xfrm>
            <a:off x="0" y="2895600"/>
            <a:ext cx="5715000" cy="39624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398462" y="162030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Nearest Neighbors for Classification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925513"/>
            <a:ext cx="8686800" cy="2286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To determine the class of a new example (Jalen):</a:t>
            </a:r>
          </a:p>
          <a:p>
            <a:pPr lvl="1"/>
            <a:r>
              <a:rPr lang="en-US" dirty="0"/>
              <a:t>Calculate the distance between Jalen and all examples in the training set</a:t>
            </a:r>
          </a:p>
          <a:p>
            <a:pPr lvl="1"/>
            <a:r>
              <a:rPr lang="en-US" dirty="0"/>
              <a:t>Select k examples closest to Jalen in the training set</a:t>
            </a:r>
          </a:p>
          <a:p>
            <a:pPr lvl="1"/>
            <a:r>
              <a:rPr lang="en-US" dirty="0"/>
              <a:t>Assign Jalen to the most common class* among its k nearest neighbors</a:t>
            </a:r>
          </a:p>
        </p:txBody>
      </p:sp>
      <p:sp>
        <p:nvSpPr>
          <p:cNvPr id="139275" name="Line 11"/>
          <p:cNvSpPr>
            <a:spLocks noChangeShapeType="1"/>
          </p:cNvSpPr>
          <p:nvPr/>
        </p:nvSpPr>
        <p:spPr bwMode="auto">
          <a:xfrm flipH="1">
            <a:off x="3733799" y="4524866"/>
            <a:ext cx="3068481" cy="34717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4" name="Line 20"/>
          <p:cNvSpPr>
            <a:spLocks noChangeShapeType="1"/>
          </p:cNvSpPr>
          <p:nvPr/>
        </p:nvSpPr>
        <p:spPr bwMode="auto">
          <a:xfrm flipH="1">
            <a:off x="3619096" y="4524866"/>
            <a:ext cx="3168227" cy="105279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5" name="Line 21"/>
          <p:cNvSpPr>
            <a:spLocks noChangeShapeType="1"/>
          </p:cNvSpPr>
          <p:nvPr/>
        </p:nvSpPr>
        <p:spPr bwMode="auto">
          <a:xfrm flipH="1" flipV="1">
            <a:off x="4145634" y="3790173"/>
            <a:ext cx="2771881" cy="73469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AB90DBCA-1D6A-68F3-170E-04DC15E9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23" y="3953730"/>
            <a:ext cx="1447800" cy="1402907"/>
          </a:xfrm>
          <a:prstGeom prst="rect">
            <a:avLst/>
          </a:prstGeom>
        </p:spPr>
      </p:pic>
      <p:pic>
        <p:nvPicPr>
          <p:cNvPr id="4" name="Picture 3" descr="A cartoon of a person smiling&#10;&#10;Description automatically generated">
            <a:extLst>
              <a:ext uri="{FF2B5EF4-FFF2-40B4-BE49-F238E27FC236}">
                <a16:creationId xmlns:a16="http://schemas.microsoft.com/office/drawing/2014/main" id="{17C0DB5F-6158-B38A-33D0-76395F42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30" y="4370165"/>
            <a:ext cx="651500" cy="788742"/>
          </a:xfrm>
          <a:prstGeom prst="rect">
            <a:avLst/>
          </a:prstGeom>
        </p:spPr>
      </p:pic>
      <p:pic>
        <p:nvPicPr>
          <p:cNvPr id="5" name="Picture 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89CC8F9C-9C4D-DADC-D706-9D4E89726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076" y="3357049"/>
            <a:ext cx="609600" cy="702305"/>
          </a:xfrm>
          <a:prstGeom prst="rect">
            <a:avLst/>
          </a:prstGeom>
        </p:spPr>
      </p:pic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527AE9FB-136A-B327-1D68-4069457FB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854" y="3647350"/>
            <a:ext cx="619951" cy="788742"/>
          </a:xfrm>
          <a:prstGeom prst="rect">
            <a:avLst/>
          </a:prstGeom>
        </p:spPr>
      </p:pic>
      <p:pic>
        <p:nvPicPr>
          <p:cNvPr id="7" name="Picture 6" descr="A cartoon of a person&#10;&#10;Description automatically generated">
            <a:extLst>
              <a:ext uri="{FF2B5EF4-FFF2-40B4-BE49-F238E27FC236}">
                <a16:creationId xmlns:a16="http://schemas.microsoft.com/office/drawing/2014/main" id="{7EE08819-F7EB-ADBE-AB06-175BB039F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65235" y="5095820"/>
            <a:ext cx="651500" cy="728748"/>
          </a:xfrm>
          <a:prstGeom prst="rect">
            <a:avLst/>
          </a:prstGeom>
        </p:spPr>
      </p:pic>
      <p:pic>
        <p:nvPicPr>
          <p:cNvPr id="8" name="Picture 7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2B71C539-A311-7C6C-B692-A411E307A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536" y="5479786"/>
            <a:ext cx="685799" cy="810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B48998-DBF3-1C44-0740-053A178FFEC4}"/>
              </a:ext>
            </a:extLst>
          </p:cNvPr>
          <p:cNvSpPr txBox="1"/>
          <p:nvPr/>
        </p:nvSpPr>
        <p:spPr>
          <a:xfrm>
            <a:off x="3327181" y="407351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B8EDF-B292-AE7E-1388-E75CA0F4658E}"/>
              </a:ext>
            </a:extLst>
          </p:cNvPr>
          <p:cNvSpPr txBox="1"/>
          <p:nvPr/>
        </p:nvSpPr>
        <p:spPr>
          <a:xfrm>
            <a:off x="2946184" y="520676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2E7B9-8FE1-9962-EA49-A8C0F43F8798}"/>
              </a:ext>
            </a:extLst>
          </p:cNvPr>
          <p:cNvSpPr txBox="1"/>
          <p:nvPr/>
        </p:nvSpPr>
        <p:spPr>
          <a:xfrm>
            <a:off x="1250530" y="586222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4E2C1-07C5-583C-7126-2347D8DEECD4}"/>
              </a:ext>
            </a:extLst>
          </p:cNvPr>
          <p:cNvSpPr txBox="1"/>
          <p:nvPr/>
        </p:nvSpPr>
        <p:spPr>
          <a:xfrm>
            <a:off x="1108404" y="4483008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26686-1D42-57B0-BA60-4104F71C27EA}"/>
              </a:ext>
            </a:extLst>
          </p:cNvPr>
          <p:cNvSpPr txBox="1"/>
          <p:nvPr/>
        </p:nvSpPr>
        <p:spPr>
          <a:xfrm>
            <a:off x="3304040" y="621445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19A49-AE10-355B-E6C4-6CBE9085A17E}"/>
              </a:ext>
            </a:extLst>
          </p:cNvPr>
          <p:cNvSpPr txBox="1"/>
          <p:nvPr/>
        </p:nvSpPr>
        <p:spPr>
          <a:xfrm>
            <a:off x="4038400" y="3346717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FEC3C-03C6-0D98-F272-F512DF68B13C}"/>
              </a:ext>
            </a:extLst>
          </p:cNvPr>
          <p:cNvSpPr txBox="1"/>
          <p:nvPr/>
        </p:nvSpPr>
        <p:spPr>
          <a:xfrm>
            <a:off x="4094912" y="5556561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4AFD-1F36-2544-E794-2AF7D64F6C02}"/>
              </a:ext>
            </a:extLst>
          </p:cNvPr>
          <p:cNvSpPr txBox="1"/>
          <p:nvPr/>
        </p:nvSpPr>
        <p:spPr>
          <a:xfrm>
            <a:off x="3657399" y="4429147"/>
            <a:ext cx="298480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AB641-6D37-BA74-7392-B92F8D795C64}"/>
              </a:ext>
            </a:extLst>
          </p:cNvPr>
          <p:cNvSpPr txBox="1"/>
          <p:nvPr/>
        </p:nvSpPr>
        <p:spPr>
          <a:xfrm>
            <a:off x="5975867" y="5484994"/>
            <a:ext cx="307071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for Jalen = yes</a:t>
            </a:r>
          </a:p>
        </p:txBody>
      </p:sp>
    </p:spTree>
    <p:extLst>
      <p:ext uri="{BB962C8B-B14F-4D97-AF65-F5344CB8AC3E}">
        <p14:creationId xmlns:p14="http://schemas.microsoft.com/office/powerpoint/2010/main" val="26728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5" grpId="0" animBg="1"/>
      <p:bldP spid="139284" grpId="0" animBg="1"/>
      <p:bldP spid="13928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2E56-0DD1-AC45-B5E2-11A601CC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60AE-46E0-934B-89EB-92B4C359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called “k-nearest-neighbors” or </a:t>
            </a:r>
            <a:r>
              <a:rPr lang="en-US" dirty="0" err="1"/>
              <a:t>kNN</a:t>
            </a:r>
            <a:r>
              <a:rPr lang="en-US" dirty="0"/>
              <a:t>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368F3-A82F-494B-97EE-24466B32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48" y="1468891"/>
            <a:ext cx="6757458" cy="5026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64EB7-714B-C8A2-6728-5862BDB66299}"/>
              </a:ext>
            </a:extLst>
          </p:cNvPr>
          <p:cNvSpPr txBox="1"/>
          <p:nvPr/>
        </p:nvSpPr>
        <p:spPr>
          <a:xfrm>
            <a:off x="264160" y="2736426"/>
            <a:ext cx="1849120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 that your answer will depend on the k that you choose</a:t>
            </a:r>
          </a:p>
        </p:txBody>
      </p:sp>
    </p:spTree>
    <p:extLst>
      <p:ext uri="{BB962C8B-B14F-4D97-AF65-F5344CB8AC3E}">
        <p14:creationId xmlns:p14="http://schemas.microsoft.com/office/powerpoint/2010/main" val="12579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649026"/>
              </p:ext>
            </p:extLst>
          </p:nvPr>
        </p:nvGraphicFramePr>
        <p:xfrm>
          <a:off x="304800" y="1524000"/>
          <a:ext cx="4283075" cy="4718053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6897891"/>
              </p:ext>
            </p:extLst>
          </p:nvPr>
        </p:nvGraphicFramePr>
        <p:xfrm>
          <a:off x="4572000" y="1524000"/>
          <a:ext cx="1371600" cy="471805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87875" y="5497137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2200" b="1" dirty="0">
                <a:latin typeface="Tahoma" pitchFamily="34" charset="0"/>
                <a:cs typeface="Arial" charset="0"/>
              </a:rPr>
              <a:t>NO</a:t>
            </a:r>
            <a:r>
              <a:rPr lang="en-US" sz="2200" b="1" i="0" dirty="0">
                <a:latin typeface="Tahoma" pitchFamily="34" charset="0"/>
                <a:cs typeface="Arial" charset="0"/>
              </a:rPr>
              <a:t> (1/1)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5907085"/>
              </p:ext>
            </p:extLst>
          </p:nvPr>
        </p:nvGraphicFramePr>
        <p:xfrm>
          <a:off x="5943600" y="1524000"/>
          <a:ext cx="2927350" cy="3973137"/>
        </p:xfrm>
        <a:graphic>
          <a:graphicData uri="http://schemas.openxmlformats.org/drawingml/2006/table">
            <a:tbl>
              <a:tblPr/>
              <a:tblGrid>
                <a:gridCol w="292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48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6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[(35-37)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+(35-50)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15.16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[(22-37)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+(50-50)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[(63-37)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+(200-50)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152.23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[(59-37)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+(170-50)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[(25-37)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+(40-50)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+(4-2)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15.74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K=1</a:t>
            </a:r>
          </a:p>
        </p:txBody>
      </p:sp>
    </p:spTree>
    <p:extLst>
      <p:ext uri="{BB962C8B-B14F-4D97-AF65-F5344CB8AC3E}">
        <p14:creationId xmlns:p14="http://schemas.microsoft.com/office/powerpoint/2010/main" val="353816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4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84581"/>
              </p:ext>
            </p:extLst>
          </p:nvPr>
        </p:nvGraphicFramePr>
        <p:xfrm>
          <a:off x="304800" y="1524000"/>
          <a:ext cx="4283075" cy="4802190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6019800" y="2286000"/>
            <a:ext cx="2895600" cy="685800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3475" name="Rectangle 3"/>
          <p:cNvSpPr>
            <a:spLocks noChangeArrowheads="1"/>
          </p:cNvSpPr>
          <p:nvPr/>
        </p:nvSpPr>
        <p:spPr bwMode="auto">
          <a:xfrm>
            <a:off x="6019800" y="2971800"/>
            <a:ext cx="2895600" cy="685800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6019800" y="4953000"/>
            <a:ext cx="2895600" cy="685800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56162026"/>
              </p:ext>
            </p:extLst>
          </p:nvPr>
        </p:nvGraphicFramePr>
        <p:xfrm>
          <a:off x="4572000" y="1524000"/>
          <a:ext cx="1365250" cy="4876803"/>
        </p:xfrm>
        <a:graphic>
          <a:graphicData uri="http://schemas.openxmlformats.org/drawingml/2006/table">
            <a:tbl>
              <a:tblPr/>
              <a:tblGrid>
                <a:gridCol w="13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72000" y="5638800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1800" b="1" i="0" dirty="0">
                <a:latin typeface="Tahoma" pitchFamily="34" charset="0"/>
                <a:cs typeface="Arial" charset="0"/>
              </a:rPr>
              <a:t>Yes (2/3)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32134757"/>
              </p:ext>
            </p:extLst>
          </p:nvPr>
        </p:nvGraphicFramePr>
        <p:xfrm>
          <a:off x="6019800" y="1524000"/>
          <a:ext cx="2895600" cy="4107181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9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[(35-37)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+(35-50)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+(3-2)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[(22-37)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+(50-50)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+(2-2)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[(63-37)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+(200-50)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152.23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[(59-37)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+(170-50)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[(25-37)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+(40-50)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+(4-2)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15.74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K=3</a:t>
            </a:r>
          </a:p>
        </p:txBody>
      </p:sp>
    </p:spTree>
    <p:extLst>
      <p:ext uri="{BB962C8B-B14F-4D97-AF65-F5344CB8AC3E}">
        <p14:creationId xmlns:p14="http://schemas.microsoft.com/office/powerpoint/2010/main" val="20509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 animBg="1"/>
      <p:bldP spid="233475" grpId="0" animBg="1"/>
      <p:bldP spid="233476" grpId="0" animBg="1"/>
      <p:bldP spid="233545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45B76A-E616-9DE6-CFD1-7959523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9E75A9-87F6-5CB7-2335-37B8AA12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k</a:t>
            </a:r>
          </a:p>
          <a:p>
            <a:endParaRPr lang="en-US" dirty="0"/>
          </a:p>
          <a:p>
            <a:r>
              <a:rPr lang="en-US" dirty="0"/>
              <a:t>What is optimal?</a:t>
            </a:r>
          </a:p>
          <a:p>
            <a:endParaRPr lang="en-US" dirty="0"/>
          </a:p>
          <a:p>
            <a:r>
              <a:rPr lang="en-US" dirty="0"/>
              <a:t>Can you get a probability instead of just a label?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if k=N?</a:t>
            </a:r>
          </a:p>
          <a:p>
            <a:endParaRPr lang="en-US" dirty="0"/>
          </a:p>
          <a:p>
            <a:r>
              <a:rPr lang="en-US" dirty="0"/>
              <a:t>What if k=1?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852D8-3B7B-FB5A-2CDA-9A11FCFED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9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3080" y="2808289"/>
            <a:ext cx="8551898" cy="37844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Euclidean distance is often the default that is used for distances in software</a:t>
            </a:r>
          </a:p>
          <a:p>
            <a:pPr lvl="1"/>
            <a:r>
              <a:rPr lang="en-US" sz="1400" dirty="0"/>
              <a:t>BUT, they are very sensitive to the scale of the data used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Distance (John, Rayshawn)=sqrt [(35-63)</a:t>
            </a:r>
            <a:r>
              <a:rPr lang="en-US" sz="1400" baseline="30000" dirty="0"/>
              <a:t>2 </a:t>
            </a:r>
            <a:r>
              <a:rPr lang="en-US" sz="1400" b="1" dirty="0"/>
              <a:t>+ (35,000-200,000)</a:t>
            </a:r>
            <a:r>
              <a:rPr lang="en-US" sz="1400" b="1" baseline="30000" dirty="0"/>
              <a:t>2</a:t>
            </a:r>
            <a:r>
              <a:rPr lang="en-US" sz="1400" b="1" dirty="0"/>
              <a:t> </a:t>
            </a:r>
            <a:r>
              <a:rPr lang="en-US" sz="1400" dirty="0"/>
              <a:t>+ (3-1)</a:t>
            </a:r>
            <a:r>
              <a:rPr lang="en-US" sz="1400" baseline="30000" dirty="0"/>
              <a:t>2</a:t>
            </a:r>
            <a:r>
              <a:rPr lang="en-US" sz="1400" dirty="0"/>
              <a:t>] </a:t>
            </a:r>
          </a:p>
          <a:p>
            <a:endParaRPr lang="en-US" sz="1400" dirty="0"/>
          </a:p>
          <a:p>
            <a:r>
              <a:rPr lang="en-US" sz="1400" dirty="0"/>
              <a:t>Distance between neighbors will be dominated by attributes with relatively large values</a:t>
            </a:r>
          </a:p>
          <a:p>
            <a:endParaRPr lang="en-US" sz="1400" dirty="0"/>
          </a:p>
          <a:p>
            <a:r>
              <a:rPr lang="en-US" sz="1400" dirty="0"/>
              <a:t>Goal: Each attribute should have the same “weight”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Solution:   Normalize numeric variables – two standard ways to do this</a:t>
            </a:r>
          </a:p>
          <a:p>
            <a:pPr lvl="1"/>
            <a:r>
              <a:rPr lang="en-US" sz="1400" dirty="0"/>
              <a:t>Scale data between 0(min) and 1(max)</a:t>
            </a:r>
          </a:p>
          <a:p>
            <a:pPr lvl="1"/>
            <a:r>
              <a:rPr lang="en-US" sz="1400" dirty="0"/>
              <a:t>Create z-scores by subtracting mean and dividing by standard dev</a:t>
            </a:r>
          </a:p>
          <a:p>
            <a:pPr lvl="2"/>
            <a:r>
              <a:rPr lang="en-US" sz="1400" dirty="0"/>
              <a:t>New feature will have mean = 0 and </a:t>
            </a:r>
            <a:r>
              <a:rPr lang="en-US" sz="1400" dirty="0" err="1"/>
              <a:t>sd</a:t>
            </a:r>
            <a:r>
              <a:rPr lang="en-US" sz="1400" dirty="0"/>
              <a:t> =1</a:t>
            </a:r>
          </a:p>
          <a:p>
            <a:pPr lvl="1"/>
            <a:r>
              <a:rPr lang="en-US" sz="1400" dirty="0"/>
              <a:t>Consider log scale for skewed features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29600" cy="685482"/>
          </a:xfrm>
        </p:spPr>
        <p:txBody>
          <a:bodyPr/>
          <a:lstStyle/>
          <a:p>
            <a:r>
              <a:rPr lang="en-US" dirty="0"/>
              <a:t>Caution using Euclidean Distance</a:t>
            </a:r>
          </a:p>
        </p:txBody>
      </p:sp>
      <p:graphicFrame>
        <p:nvGraphicFramePr>
          <p:cNvPr id="10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672916"/>
              </p:ext>
            </p:extLst>
          </p:nvPr>
        </p:nvGraphicFramePr>
        <p:xfrm>
          <a:off x="1447800" y="975863"/>
          <a:ext cx="7391401" cy="1521592"/>
        </p:xfrm>
        <a:graphic>
          <a:graphicData uri="http://schemas.openxmlformats.org/drawingml/2006/table">
            <a:tbl>
              <a:tblPr/>
              <a:tblGrid>
                <a:gridCol w="1962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 descr="A cartoon of a person smiling&#10;&#10;Description automatically generated">
            <a:extLst>
              <a:ext uri="{FF2B5EF4-FFF2-40B4-BE49-F238E27FC236}">
                <a16:creationId xmlns:a16="http://schemas.microsoft.com/office/drawing/2014/main" id="{9045C0BD-F2DA-2813-0F58-398E8AB9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18" y="2130458"/>
            <a:ext cx="296523" cy="358987"/>
          </a:xfrm>
          <a:prstGeom prst="rect">
            <a:avLst/>
          </a:prstGeom>
        </p:spPr>
      </p:pic>
      <p:pic>
        <p:nvPicPr>
          <p:cNvPr id="3" name="Picture 2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D659D5B9-A693-0D10-7181-01DEC794B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1" y="1613041"/>
            <a:ext cx="364913" cy="42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75C34-4060-3A75-6D7C-C517A1C9EBAB}"/>
              </a:ext>
            </a:extLst>
          </p:cNvPr>
          <p:cNvSpPr txBox="1"/>
          <p:nvPr/>
        </p:nvSpPr>
        <p:spPr>
          <a:xfrm>
            <a:off x="5268993" y="6161824"/>
            <a:ext cx="3570208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MinMaxScaler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0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AEA-E088-FEBD-AEEE-039F082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686BD-8A89-E8D4-951F-DCF2735EF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Group 91">
            <a:extLst>
              <a:ext uri="{FF2B5EF4-FFF2-40B4-BE49-F238E27FC236}">
                <a16:creationId xmlns:a16="http://schemas.microsoft.com/office/drawing/2014/main" id="{D5935398-D407-6FE4-790E-C7030FE7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66031"/>
              </p:ext>
            </p:extLst>
          </p:nvPr>
        </p:nvGraphicFramePr>
        <p:xfrm>
          <a:off x="1307101" y="2415982"/>
          <a:ext cx="6753013" cy="3264745"/>
        </p:xfrm>
        <a:graphic>
          <a:graphicData uri="http://schemas.openxmlformats.org/drawingml/2006/table">
            <a:tbl>
              <a:tblPr/>
              <a:tblGrid>
                <a:gridCol w="2653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9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0.37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26244D-5EBC-B923-BAAD-E9F68264C52B}"/>
              </a:ext>
            </a:extLst>
          </p:cNvPr>
          <p:cNvSpPr txBox="1"/>
          <p:nvPr/>
        </p:nvSpPr>
        <p:spPr>
          <a:xfrm>
            <a:off x="3095417" y="1081151"/>
            <a:ext cx="3176382" cy="7017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 now between 0-1</a:t>
            </a:r>
          </a:p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equal “influence”</a:t>
            </a:r>
          </a:p>
        </p:txBody>
      </p:sp>
    </p:spTree>
    <p:extLst>
      <p:ext uri="{BB962C8B-B14F-4D97-AF65-F5344CB8AC3E}">
        <p14:creationId xmlns:p14="http://schemas.microsoft.com/office/powerpoint/2010/main" val="218355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21899"/>
            <a:ext cx="6270978" cy="5516252"/>
          </a:xfrm>
        </p:spPr>
        <p:txBody>
          <a:bodyPr/>
          <a:lstStyle/>
          <a:p>
            <a:r>
              <a:rPr lang="en-US" dirty="0"/>
              <a:t>Similarity</a:t>
            </a:r>
          </a:p>
          <a:p>
            <a:pPr lvl="1"/>
            <a:r>
              <a:rPr lang="en-US" dirty="0"/>
              <a:t>How to define similarity through data </a:t>
            </a:r>
          </a:p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Using similarities to build a classifier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using similarities to group data instances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DSB </a:t>
            </a:r>
          </a:p>
          <a:p>
            <a:pPr lvl="1"/>
            <a:r>
              <a:rPr lang="en-US" dirty="0"/>
              <a:t>Chapter 6 - Similarity, Neighbors and Clusters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 err="1"/>
              <a:t>Shmueli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Chapter 7 – k-Nearest Neighbors</a:t>
            </a:r>
          </a:p>
          <a:p>
            <a:pPr lvl="1"/>
            <a:r>
              <a:rPr lang="en-US" dirty="0"/>
              <a:t>Chapter 15 -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data science meme">
            <a:extLst>
              <a:ext uri="{FF2B5EF4-FFF2-40B4-BE49-F238E27FC236}">
                <a16:creationId xmlns:a16="http://schemas.microsoft.com/office/drawing/2014/main" id="{EC8A2165-801D-60C1-D1FF-1534590A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41" y="1021899"/>
            <a:ext cx="1720139" cy="299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DD8B-ED31-234C-6257-B6B3EFD8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strengths/weaknesses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5A72F6-F6BD-EA12-C4FE-6336471F6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425" y="1403066"/>
            <a:ext cx="4265507" cy="4645021"/>
          </a:xfrm>
        </p:spPr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Simple to implement and use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Can be used with multiple-class targets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Interpretable – easy to explain predictions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No model training steps! 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easy to ‘update’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F3D26-8093-4202-CE02-8558605D7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070" y="1403066"/>
            <a:ext cx="4116493" cy="4616230"/>
          </a:xfrm>
        </p:spPr>
        <p:txBody>
          <a:bodyPr/>
          <a:lstStyle/>
          <a:p>
            <a:r>
              <a:rPr lang="en-US" sz="1600" dirty="0">
                <a:solidFill>
                  <a:srgbClr val="C00000"/>
                </a:solidFill>
              </a:rPr>
              <a:t>Not as computationally efficient as other classification models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Results are dependent on distance function and scaling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Typically, not the ‘best’ model in terms of performance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Probability estimates less useful (precise) than other methods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Choice of k is important and not always obvious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F9B1-BE9C-FA68-3936-0CFFEDEA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71033-662D-EB00-1408-E5CB084E8F42}"/>
              </a:ext>
            </a:extLst>
          </p:cNvPr>
          <p:cNvSpPr txBox="1"/>
          <p:nvPr/>
        </p:nvSpPr>
        <p:spPr>
          <a:xfrm>
            <a:off x="2448477" y="6135516"/>
            <a:ext cx="3981195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200" b="0" i="0" u="sng" dirty="0" err="1">
                <a:solidFill>
                  <a:srgbClr val="0056B3"/>
                </a:solidFill>
                <a:effectLst/>
                <a:highlight>
                  <a:srgbClr val="CDE8EF"/>
                </a:highlight>
                <a:latin typeface="Consolas" panose="020B0609020204030204" pitchFamily="49" charset="0"/>
                <a:cs typeface="Consolas" panose="020B0609020204030204" pitchFamily="49" charset="0"/>
                <a:hlinkClick r:id="rId2" tooltip="sklearn.neighbors"/>
              </a:rPr>
              <a:t>sklearn.neighbors</a:t>
            </a:r>
            <a:r>
              <a:rPr lang="en-US" sz="1200" b="0" i="0" dirty="0" err="1">
                <a:solidFill>
                  <a:srgbClr val="212529"/>
                </a:solidFill>
                <a:effectLst/>
                <a:highlight>
                  <a:srgbClr val="CDE8E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.KNeighborsClassifier</a:t>
            </a:r>
            <a:endParaRPr lang="en-US" sz="1200" b="0" i="0" dirty="0">
              <a:solidFill>
                <a:srgbClr val="212529"/>
              </a:solidFill>
              <a:effectLst/>
              <a:highlight>
                <a:srgbClr val="CDE8E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C943-53C1-881F-DC3D-4351C5BA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vs. trees for classification</a:t>
            </a:r>
          </a:p>
        </p:txBody>
      </p:sp>
      <p:pic>
        <p:nvPicPr>
          <p:cNvPr id="6" name="Content Placeholder 5" descr="A group of peopl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49C8B1D-DE2E-9301-9333-CFCF0D36B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947" y="2214880"/>
            <a:ext cx="3334806" cy="16052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91278-1A10-0BFA-C6A8-FF6E385D91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D8B12B06-BC92-DE79-D833-3920D0A19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83760" y="1719720"/>
            <a:ext cx="4348480" cy="279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C16049-0F88-95F3-22E9-F4EBFC1C5554}"/>
              </a:ext>
            </a:extLst>
          </p:cNvPr>
          <p:cNvCxnSpPr>
            <a:cxnSpLocks/>
          </p:cNvCxnSpPr>
          <p:nvPr/>
        </p:nvCxnSpPr>
        <p:spPr bwMode="auto">
          <a:xfrm>
            <a:off x="4368800" y="1314027"/>
            <a:ext cx="47413" cy="3556000"/>
          </a:xfrm>
          <a:prstGeom prst="line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C1F0C5-F0B9-EE12-3868-803C6214088A}"/>
              </a:ext>
            </a:extLst>
          </p:cNvPr>
          <p:cNvSpPr txBox="1"/>
          <p:nvPr/>
        </p:nvSpPr>
        <p:spPr>
          <a:xfrm>
            <a:off x="596472" y="5091816"/>
            <a:ext cx="3412281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interpretable rules about how features impact 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3676F-AA2E-E331-748B-AFDC48A1F287}"/>
              </a:ext>
            </a:extLst>
          </p:cNvPr>
          <p:cNvSpPr txBox="1"/>
          <p:nvPr/>
        </p:nvSpPr>
        <p:spPr>
          <a:xfrm>
            <a:off x="2551671" y="913917"/>
            <a:ext cx="4040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Both easy to interpret, work well..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C7A06-023D-49D0-D860-57844674CCC7}"/>
              </a:ext>
            </a:extLst>
          </p:cNvPr>
          <p:cNvSpPr txBox="1"/>
          <p:nvPr/>
        </p:nvSpPr>
        <p:spPr>
          <a:xfrm>
            <a:off x="5135249" y="5024620"/>
            <a:ext cx="3412281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cases (or small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perterbations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input) could have big impact on predictions</a:t>
            </a:r>
          </a:p>
        </p:txBody>
      </p:sp>
    </p:spTree>
    <p:extLst>
      <p:ext uri="{BB962C8B-B14F-4D97-AF65-F5344CB8AC3E}">
        <p14:creationId xmlns:p14="http://schemas.microsoft.com/office/powerpoint/2010/main" val="355301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415" y="2667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Geometric interpretation</a:t>
            </a: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78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3616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79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3614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5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80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3612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3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81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90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3610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1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91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3592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3593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5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601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3608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9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603" name="Oval 70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Oval 7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Oval 72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73" name="Line 73"/>
          <p:cNvSpPr>
            <a:spLocks noChangeShapeType="1"/>
          </p:cNvSpPr>
          <p:nvPr/>
        </p:nvSpPr>
        <p:spPr bwMode="auto">
          <a:xfrm flipV="1">
            <a:off x="3200400" y="1600200"/>
            <a:ext cx="0" cy="37338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74" name="Line 74"/>
          <p:cNvSpPr>
            <a:spLocks noChangeShapeType="1"/>
          </p:cNvSpPr>
          <p:nvPr/>
        </p:nvSpPr>
        <p:spPr bwMode="auto">
          <a:xfrm>
            <a:off x="3200400" y="3810000"/>
            <a:ext cx="2895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8DE02-C2DB-A912-193D-11733145446E}"/>
              </a:ext>
            </a:extLst>
          </p:cNvPr>
          <p:cNvSpPr txBox="1"/>
          <p:nvPr/>
        </p:nvSpPr>
        <p:spPr>
          <a:xfrm>
            <a:off x="4516987" y="455289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07D9C-8D9A-8133-60E8-8BAA42634F0C}"/>
              </a:ext>
            </a:extLst>
          </p:cNvPr>
          <p:cNvSpPr txBox="1"/>
          <p:nvPr/>
        </p:nvSpPr>
        <p:spPr>
          <a:xfrm>
            <a:off x="5306335" y="330514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C6ACD-8012-D7C6-F99A-0D164C3D92E6}"/>
              </a:ext>
            </a:extLst>
          </p:cNvPr>
          <p:cNvSpPr txBox="1"/>
          <p:nvPr/>
        </p:nvSpPr>
        <p:spPr>
          <a:xfrm>
            <a:off x="2674752" y="26670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B084B-B3A3-018E-AC70-478449F6CFFD}"/>
              </a:ext>
            </a:extLst>
          </p:cNvPr>
          <p:cNvSpPr txBox="1"/>
          <p:nvPr/>
        </p:nvSpPr>
        <p:spPr>
          <a:xfrm>
            <a:off x="6387802" y="2718137"/>
            <a:ext cx="2567088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would you classify these X values?</a:t>
            </a:r>
          </a:p>
        </p:txBody>
      </p:sp>
    </p:spTree>
    <p:extLst>
      <p:ext uri="{BB962C8B-B14F-4D97-AF65-F5344CB8AC3E}">
        <p14:creationId xmlns:p14="http://schemas.microsoft.com/office/powerpoint/2010/main" val="33886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3" grpId="0" animBg="1"/>
      <p:bldP spid="1024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80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/>
              <a:t>How does a 1-nearest-neighbor classifier partition the space?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02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4650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3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4648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4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4646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05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14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4644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5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15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4616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4617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8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9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25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4642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3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26" name="Oval 66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Oval 67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Oval 68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Line 69"/>
          <p:cNvSpPr>
            <a:spLocks noChangeShapeType="1"/>
          </p:cNvSpPr>
          <p:nvPr/>
        </p:nvSpPr>
        <p:spPr bwMode="auto">
          <a:xfrm>
            <a:off x="2514600" y="3124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0"/>
          <p:cNvGrpSpPr>
            <a:grpSpLocks/>
          </p:cNvGrpSpPr>
          <p:nvPr/>
        </p:nvGrpSpPr>
        <p:grpSpPr bwMode="auto">
          <a:xfrm>
            <a:off x="2438400" y="1447800"/>
            <a:ext cx="3429000" cy="2590800"/>
            <a:chOff x="1536" y="912"/>
            <a:chExt cx="2160" cy="1632"/>
          </a:xfrm>
        </p:grpSpPr>
        <p:sp>
          <p:nvSpPr>
            <p:cNvPr id="24631" name="Line 71"/>
            <p:cNvSpPr>
              <a:spLocks noChangeShapeType="1"/>
            </p:cNvSpPr>
            <p:nvPr/>
          </p:nvSpPr>
          <p:spPr bwMode="auto">
            <a:xfrm>
              <a:off x="1824" y="912"/>
              <a:ext cx="192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Line 72"/>
            <p:cNvSpPr>
              <a:spLocks noChangeShapeType="1"/>
            </p:cNvSpPr>
            <p:nvPr/>
          </p:nvSpPr>
          <p:spPr bwMode="auto">
            <a:xfrm flipH="1">
              <a:off x="1536" y="1536"/>
              <a:ext cx="48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Line 73"/>
            <p:cNvSpPr>
              <a:spLocks noChangeShapeType="1"/>
            </p:cNvSpPr>
            <p:nvPr/>
          </p:nvSpPr>
          <p:spPr bwMode="auto">
            <a:xfrm>
              <a:off x="1536" y="1920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Line 74"/>
            <p:cNvSpPr>
              <a:spLocks noChangeShapeType="1"/>
            </p:cNvSpPr>
            <p:nvPr/>
          </p:nvSpPr>
          <p:spPr bwMode="auto">
            <a:xfrm flipV="1">
              <a:off x="1632" y="1824"/>
              <a:ext cx="28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Line 75"/>
            <p:cNvSpPr>
              <a:spLocks noChangeShapeType="1"/>
            </p:cNvSpPr>
            <p:nvPr/>
          </p:nvSpPr>
          <p:spPr bwMode="auto">
            <a:xfrm>
              <a:off x="1920" y="1824"/>
              <a:ext cx="9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Line 76"/>
            <p:cNvSpPr>
              <a:spLocks noChangeShapeType="1"/>
            </p:cNvSpPr>
            <p:nvPr/>
          </p:nvSpPr>
          <p:spPr bwMode="auto">
            <a:xfrm>
              <a:off x="2016" y="2016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7" name="Line 77"/>
            <p:cNvSpPr>
              <a:spLocks noChangeShapeType="1"/>
            </p:cNvSpPr>
            <p:nvPr/>
          </p:nvSpPr>
          <p:spPr bwMode="auto">
            <a:xfrm>
              <a:off x="2016" y="2352"/>
              <a:ext cx="57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8" name="Line 78"/>
            <p:cNvSpPr>
              <a:spLocks noChangeShapeType="1"/>
            </p:cNvSpPr>
            <p:nvPr/>
          </p:nvSpPr>
          <p:spPr bwMode="auto">
            <a:xfrm flipV="1">
              <a:off x="2592" y="2304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9" name="Line 79"/>
            <p:cNvSpPr>
              <a:spLocks noChangeShapeType="1"/>
            </p:cNvSpPr>
            <p:nvPr/>
          </p:nvSpPr>
          <p:spPr bwMode="auto">
            <a:xfrm>
              <a:off x="2784" y="230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Line 80"/>
            <p:cNvSpPr>
              <a:spLocks noChangeShapeType="1"/>
            </p:cNvSpPr>
            <p:nvPr/>
          </p:nvSpPr>
          <p:spPr bwMode="auto">
            <a:xfrm>
              <a:off x="2928" y="2304"/>
              <a:ext cx="192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1" name="Line 81"/>
            <p:cNvSpPr>
              <a:spLocks noChangeShapeType="1"/>
            </p:cNvSpPr>
            <p:nvPr/>
          </p:nvSpPr>
          <p:spPr bwMode="auto">
            <a:xfrm flipV="1">
              <a:off x="3120" y="2160"/>
              <a:ext cx="57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44F6E3-098E-0BEA-3D51-5FC3E90E2140}"/>
              </a:ext>
            </a:extLst>
          </p:cNvPr>
          <p:cNvSpPr txBox="1"/>
          <p:nvPr/>
        </p:nvSpPr>
        <p:spPr>
          <a:xfrm>
            <a:off x="6400799" y="2669902"/>
            <a:ext cx="266700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Question: Which is more complex, higher or lower k??</a:t>
            </a:r>
          </a:p>
        </p:txBody>
      </p:sp>
    </p:spTree>
    <p:extLst>
      <p:ext uri="{BB962C8B-B14F-4D97-AF65-F5344CB8AC3E}">
        <p14:creationId xmlns:p14="http://schemas.microsoft.com/office/powerpoint/2010/main" val="19508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6CC5-1914-65FC-2094-E6B17EA7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– Decision Boundaries</a:t>
            </a:r>
          </a:p>
        </p:txBody>
      </p:sp>
      <p:pic>
        <p:nvPicPr>
          <p:cNvPr id="6" name="Content Placeholder 5" descr="A green circle with orange and blue dots&#10;&#10;Description automatically generated">
            <a:extLst>
              <a:ext uri="{FF2B5EF4-FFF2-40B4-BE49-F238E27FC236}">
                <a16:creationId xmlns:a16="http://schemas.microsoft.com/office/drawing/2014/main" id="{08B69834-8C45-FE73-6B4B-AC8451F80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937" y="1290108"/>
            <a:ext cx="2809796" cy="32758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B6423-1B1D-64D1-B26F-8FC19360A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2FF5F08F-5228-4DDC-D5EE-AFF84BEA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44" y="1290107"/>
            <a:ext cx="2846254" cy="3275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88DA30-7B95-52EA-1FF5-2F23D3370FCC}"/>
              </a:ext>
            </a:extLst>
          </p:cNvPr>
          <p:cNvSpPr txBox="1"/>
          <p:nvPr/>
        </p:nvSpPr>
        <p:spPr>
          <a:xfrm>
            <a:off x="1354344" y="4876800"/>
            <a:ext cx="2744982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k=3 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6EEDC-0BB0-4475-4E8F-FB5AF845589A}"/>
              </a:ext>
            </a:extLst>
          </p:cNvPr>
          <p:cNvSpPr txBox="1"/>
          <p:nvPr/>
        </p:nvSpPr>
        <p:spPr>
          <a:xfrm>
            <a:off x="5044676" y="4876800"/>
            <a:ext cx="319581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boundary for k=3</a:t>
            </a:r>
          </a:p>
        </p:txBody>
      </p:sp>
    </p:spTree>
    <p:extLst>
      <p:ext uri="{BB962C8B-B14F-4D97-AF65-F5344CB8AC3E}">
        <p14:creationId xmlns:p14="http://schemas.microsoft.com/office/powerpoint/2010/main" val="14721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828-244F-EEF1-677D-01EC1376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F625-BA49-8AEF-928D-FE9BEB3A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67" y="5479986"/>
            <a:ext cx="5604934" cy="835122"/>
          </a:xfrm>
        </p:spPr>
        <p:txBody>
          <a:bodyPr/>
          <a:lstStyle/>
          <a:p>
            <a:r>
              <a:rPr lang="en-US" dirty="0"/>
              <a:t>K is a complexity parameter </a:t>
            </a:r>
          </a:p>
          <a:p>
            <a:pPr lvl="1"/>
            <a:r>
              <a:rPr lang="en-US" dirty="0"/>
              <a:t>Small k tends to overfit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BBD04-2416-9B79-CB80-00EFDAFE8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CC8B7E13-3413-278B-A8A4-22AF5D5A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6" y="1001184"/>
            <a:ext cx="3340100" cy="3721100"/>
          </a:xfrm>
          <a:prstGeom prst="rect">
            <a:avLst/>
          </a:prstGeom>
        </p:spPr>
      </p:pic>
      <p:pic>
        <p:nvPicPr>
          <p:cNvPr id="10" name="Picture 9" descr="A graph of a line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D0CFF622-727E-5630-C723-A37B1F8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34" y="1076160"/>
            <a:ext cx="3225800" cy="367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AB43E-1E88-F8CD-DF07-A503D684F1D6}"/>
              </a:ext>
            </a:extLst>
          </p:cNvPr>
          <p:cNvSpPr txBox="1"/>
          <p:nvPr/>
        </p:nvSpPr>
        <p:spPr>
          <a:xfrm>
            <a:off x="1938866" y="4730150"/>
            <a:ext cx="5266267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Dashed line is the “Bayes Rate” – the optimal answer based on knowing how the data was simulated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D986-4400-875B-B296-E4C467A32ED1}"/>
              </a:ext>
            </a:extLst>
          </p:cNvPr>
          <p:cNvSpPr txBox="1"/>
          <p:nvPr/>
        </p:nvSpPr>
        <p:spPr>
          <a:xfrm>
            <a:off x="6633634" y="6343752"/>
            <a:ext cx="164019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 Chap 2.2</a:t>
            </a:r>
          </a:p>
        </p:txBody>
      </p:sp>
    </p:spTree>
    <p:extLst>
      <p:ext uri="{BB962C8B-B14F-4D97-AF65-F5344CB8AC3E}">
        <p14:creationId xmlns:p14="http://schemas.microsoft.com/office/powerpoint/2010/main" val="347130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F262-A146-81A3-D04B-7315D14D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though cross-validation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46A57-980B-9273-E72D-5FA28D500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map of the ocean&#10;&#10;Description automatically generated">
            <a:extLst>
              <a:ext uri="{FF2B5EF4-FFF2-40B4-BE49-F238E27FC236}">
                <a16:creationId xmlns:a16="http://schemas.microsoft.com/office/drawing/2014/main" id="{6FAEC6BC-F7FD-946A-425C-FAD3C0F9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792" y="1422399"/>
            <a:ext cx="3677576" cy="3522185"/>
          </a:xfrm>
          <a:prstGeom prst="rect">
            <a:avLst/>
          </a:prstGeom>
        </p:spPr>
      </p:pic>
      <p:pic>
        <p:nvPicPr>
          <p:cNvPr id="8" name="Content Placeholder 7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03B0BFD-51D9-7E50-4FC2-3AB0DC705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37" y="1422399"/>
            <a:ext cx="4548527" cy="343182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BBB11-5482-98F6-86CD-7C84CC5B8183}"/>
              </a:ext>
            </a:extLst>
          </p:cNvPr>
          <p:cNvSpPr txBox="1"/>
          <p:nvPr/>
        </p:nvSpPr>
        <p:spPr>
          <a:xfrm>
            <a:off x="6727643" y="1114622"/>
            <a:ext cx="599844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B17FB-5CE5-28BD-7D7A-941D51BA3BDF}"/>
              </a:ext>
            </a:extLst>
          </p:cNvPr>
          <p:cNvSpPr txBox="1"/>
          <p:nvPr/>
        </p:nvSpPr>
        <p:spPr>
          <a:xfrm>
            <a:off x="457201" y="5097047"/>
            <a:ext cx="4114800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 high values of k correspond to low complexity, we use 1/k as the X-axis</a:t>
            </a:r>
          </a:p>
        </p:txBody>
      </p:sp>
    </p:spTree>
    <p:extLst>
      <p:ext uri="{BB962C8B-B14F-4D97-AF65-F5344CB8AC3E}">
        <p14:creationId xmlns:p14="http://schemas.microsoft.com/office/powerpoint/2010/main" val="4714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3C62-9A7C-BC6E-4E5E-3AAD841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19C5-671A-697E-CCE0-6A985B59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2053" cy="1267488"/>
          </a:xfrm>
        </p:spPr>
        <p:txBody>
          <a:bodyPr/>
          <a:lstStyle/>
          <a:p>
            <a:r>
              <a:rPr lang="en-US" dirty="0"/>
              <a:t>Real-world application : genetics</a:t>
            </a:r>
          </a:p>
          <a:p>
            <a:r>
              <a:rPr lang="en-US" dirty="0"/>
              <a:t>Newly discovered genes get classified based on their nearest neighbors</a:t>
            </a:r>
          </a:p>
          <a:p>
            <a:pPr lvl="1"/>
            <a:r>
              <a:rPr lang="en-US" dirty="0"/>
              <a:t>Specialized distance metrics because some areas of the sequence are known to be more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5F8C-DF2F-748F-4F03-6139230B6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http://www.hypothesisjournal.com/wp-content/uploads/2011/08/boutros-3-1-fig2.png">
            <a:hlinkClick r:id="rId2"/>
            <a:extLst>
              <a:ext uri="{FF2B5EF4-FFF2-40B4-BE49-F238E27FC236}">
                <a16:creationId xmlns:a16="http://schemas.microsoft.com/office/drawing/2014/main" id="{96E84EFC-D225-0007-B225-4518C25B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19807"/>
            <a:ext cx="3972985" cy="1780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4ABE2-080B-494F-2A87-078AA4145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132" y="3296249"/>
            <a:ext cx="4243546" cy="20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4686-3BF5-242E-2658-B68DAFB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as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0B81-03C3-E21C-87B3-00B2D131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06267" cy="592412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also works as a regression model</a:t>
            </a:r>
          </a:p>
          <a:p>
            <a:endParaRPr lang="en-US" dirty="0"/>
          </a:p>
          <a:p>
            <a:r>
              <a:rPr lang="en-US" dirty="0"/>
              <a:t>To get a prediction – use the average of the k nearest neighbors…</a:t>
            </a:r>
          </a:p>
          <a:p>
            <a:endParaRPr lang="en-US" dirty="0"/>
          </a:p>
          <a:p>
            <a:r>
              <a:rPr lang="en-US" dirty="0"/>
              <a:t>Finding the right k via cross-validation : use RMSE instead of error rate…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45112-CE72-4A61-8B02-A1FEC21C8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52254-8931-F2C8-50BF-CC711C1DCA4A}"/>
              </a:ext>
            </a:extLst>
          </p:cNvPr>
          <p:cNvSpPr txBox="1"/>
          <p:nvPr/>
        </p:nvSpPr>
        <p:spPr>
          <a:xfrm>
            <a:off x="2363632" y="4534973"/>
            <a:ext cx="399340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sklearn.kNeighborsRegressor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78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B6A29-3D8E-57B6-42AF-2A01BF67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6E6D7-D694-B0F2-45C3-0B6FF683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99091-C9D0-3BCC-9845-90191A469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7225678" cy="914400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</p:spTree>
    <p:extLst>
      <p:ext uri="{BB962C8B-B14F-4D97-AF65-F5344CB8AC3E}">
        <p14:creationId xmlns:p14="http://schemas.microsoft.com/office/powerpoint/2010/main" val="360939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05F98-88CA-1889-64CB-12250DF7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B7921-C998-10FD-4175-A7AEE77FD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614079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C041-7A16-929F-D7D4-FDE921E6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Supervised to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DD605-D098-24EB-B5F6-2ACC6B1B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34960" cy="1904181"/>
          </a:xfrm>
        </p:spPr>
        <p:txBody>
          <a:bodyPr/>
          <a:lstStyle/>
          <a:p>
            <a:r>
              <a:rPr lang="en-US" dirty="0"/>
              <a:t>The same ideas using similarities and differences for the purpose of classification can also be applied to unsupervised learning</a:t>
            </a:r>
          </a:p>
          <a:p>
            <a:r>
              <a:rPr lang="en-US" dirty="0"/>
              <a:t>Sometimes you might just be interested in exploring similarities: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07E95-7E3D-A570-0097-0D482760E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7EE34-B1A4-A3F0-3B6F-7FFAE83B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14" y="2256557"/>
            <a:ext cx="4320540" cy="219013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2D0480-912E-C60F-655C-C96107A7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74" y="4446692"/>
            <a:ext cx="5054600" cy="191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76651-1C61-CD23-B5AD-6E22D6EFFACB}"/>
              </a:ext>
            </a:extLst>
          </p:cNvPr>
          <p:cNvSpPr txBox="1"/>
          <p:nvPr/>
        </p:nvSpPr>
        <p:spPr>
          <a:xfrm>
            <a:off x="6224693" y="3896122"/>
            <a:ext cx="257386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www.baseball-reference.com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/about/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similarity.shtml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968C5-3289-9280-16BE-DC0284791B3E}"/>
              </a:ext>
            </a:extLst>
          </p:cNvPr>
          <p:cNvCxnSpPr/>
          <p:nvPr/>
        </p:nvCxnSpPr>
        <p:spPr bwMode="auto">
          <a:xfrm flipH="1">
            <a:off x="3359574" y="4023360"/>
            <a:ext cx="2858346" cy="5825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24747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accent2"/>
                </a:solidFill>
              </a:rPr>
              <a:t>Clustering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600" y="1143000"/>
            <a:ext cx="8229600" cy="52578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Instead of looking up each case individually, what if we could automatically find interesting groupings of my data?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This can be useful in several business contexts;</a:t>
            </a:r>
          </a:p>
          <a:p>
            <a:pPr lvl="1"/>
            <a:r>
              <a:rPr lang="en-US" dirty="0"/>
              <a:t>Customer segmentation : group customers by purchase histories, preferences and demographics to better give them offers</a:t>
            </a:r>
          </a:p>
          <a:p>
            <a:pPr lvl="1"/>
            <a:r>
              <a:rPr lang="en-US" dirty="0"/>
              <a:t>Recommendation algorithms : find similar groups of customers and recommend similar shows to them based on known preferences</a:t>
            </a:r>
          </a:p>
          <a:p>
            <a:pPr lvl="1"/>
            <a:r>
              <a:rPr lang="en-US" dirty="0"/>
              <a:t>Early identification of fraud or poor risk customers : certain behaviors might tag a transaction or customer as similar behavior to other bad actors. </a:t>
            </a:r>
          </a:p>
          <a:p>
            <a:pPr lvl="1"/>
            <a:r>
              <a:rPr lang="en-US" dirty="0"/>
              <a:t>Clustering of documents for information retrieval, or legal review…</a:t>
            </a:r>
          </a:p>
          <a:p>
            <a:pPr lvl="1"/>
            <a:endParaRPr lang="en-US" dirty="0"/>
          </a:p>
          <a:p>
            <a:r>
              <a:rPr lang="en-US" dirty="0"/>
              <a:t>Clustering can be painful and more of an art than a science</a:t>
            </a:r>
          </a:p>
          <a:p>
            <a:endParaRPr lang="en-US" dirty="0"/>
          </a:p>
          <a:p>
            <a:r>
              <a:rPr lang="en-US" dirty="0"/>
              <a:t>BUT, can be a “cheap” way of doing </a:t>
            </a:r>
            <a:r>
              <a:rPr lang="en-US" dirty="0" err="1"/>
              <a:t>kNN</a:t>
            </a:r>
            <a:r>
              <a:rPr lang="en-US" dirty="0"/>
              <a:t> also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5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DD61-5E42-89D9-2D97-2788EB0D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5C4B-C3B8-0C1E-4F65-E0BCFF164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How do I find (distinct) groupings of similar things?</a:t>
            </a:r>
          </a:p>
          <a:p>
            <a:pPr lvl="1"/>
            <a:r>
              <a:rPr lang="en-GB" dirty="0"/>
              <a:t>“things” are objects with many features (multidimensional)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Key notions: </a:t>
            </a:r>
          </a:p>
          <a:p>
            <a:pPr lvl="1"/>
            <a:r>
              <a:rPr lang="en-GB" dirty="0"/>
              <a:t>Define a similarity/distance metric between objects</a:t>
            </a:r>
          </a:p>
          <a:p>
            <a:pPr lvl="1"/>
            <a:r>
              <a:rPr lang="en-GB" dirty="0"/>
              <a:t>Let the algorithm define clusters so the distance to things in a cluster are smaller than the distance between clusters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Two basic types of clustering:</a:t>
            </a:r>
          </a:p>
          <a:p>
            <a:pPr lvl="1"/>
            <a:r>
              <a:rPr lang="en-GB" dirty="0"/>
              <a:t>Centroid based (a.k.a. Partitional)</a:t>
            </a:r>
          </a:p>
          <a:p>
            <a:pPr lvl="1"/>
            <a:r>
              <a:rPr lang="en-GB" dirty="0"/>
              <a:t>Hierarchical</a:t>
            </a:r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Note: Clustering assumes that each observation falls into one (and only one!) cluster</a:t>
            </a:r>
          </a:p>
          <a:p>
            <a:pPr marL="3429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4795-7AC6-8132-324C-165D2DA2D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0B67-826C-F81D-63C2-703CC6D4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1D6F-6BC7-9088-CFB8-B603D4DA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8827" cy="1138794"/>
          </a:xfrm>
        </p:spPr>
        <p:txBody>
          <a:bodyPr/>
          <a:lstStyle/>
          <a:p>
            <a:r>
              <a:rPr lang="en-US" dirty="0"/>
              <a:t>Data sometimes (but definitely not always!) data falls into well defined clusters:</a:t>
            </a:r>
          </a:p>
          <a:p>
            <a:pPr lvl="1"/>
            <a:r>
              <a:rPr lang="en-US" dirty="0"/>
              <a:t>Hertzsprung – Russel diagram of stars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9275-5A42-C0C3-C548-997EDC2F1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pic>
        <p:nvPicPr>
          <p:cNvPr id="6146" name="Picture 2" descr="Classroom Aid - Hertzsprung-Russell Diagram - YouTube">
            <a:extLst>
              <a:ext uri="{FF2B5EF4-FFF2-40B4-BE49-F238E27FC236}">
                <a16:creationId xmlns:a16="http://schemas.microsoft.com/office/drawing/2014/main" id="{D84FD354-A29E-1965-1C51-3D7CD9E5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" y="2160693"/>
            <a:ext cx="6369191" cy="358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3A168E83-32F3-0EAF-E5AF-BCC64E1C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53" y="2572811"/>
            <a:ext cx="5563447" cy="3910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140E0-4CF3-CA61-6C66-1ABB7126D911}"/>
              </a:ext>
            </a:extLst>
          </p:cNvPr>
          <p:cNvSpPr txBox="1"/>
          <p:nvPr/>
        </p:nvSpPr>
        <p:spPr>
          <a:xfrm>
            <a:off x="6692477" y="3068318"/>
            <a:ext cx="2451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way, clustering can be a useful way of explaining data</a:t>
            </a:r>
          </a:p>
        </p:txBody>
      </p:sp>
    </p:spTree>
    <p:extLst>
      <p:ext uri="{BB962C8B-B14F-4D97-AF65-F5344CB8AC3E}">
        <p14:creationId xmlns:p14="http://schemas.microsoft.com/office/powerpoint/2010/main" val="25021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hr-clustering-colo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360" y="2305813"/>
            <a:ext cx="6351588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accent2"/>
                </a:solidFill>
              </a:rPr>
              <a:t>Clustering: Main idea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75283"/>
            <a:ext cx="8229600" cy="40737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 Ideally : create clusters of data items to achieve:</a:t>
            </a:r>
          </a:p>
          <a:p>
            <a:pPr lvl="1"/>
            <a:r>
              <a:rPr lang="en-GB" dirty="0"/>
              <a:t>Maximum similarity between items within a cluster</a:t>
            </a:r>
          </a:p>
          <a:p>
            <a:pPr lvl="1"/>
            <a:r>
              <a:rPr lang="en-GB" dirty="0"/>
              <a:t>Maximum dissimilarity between characteristics of different clusters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877560" y="4134613"/>
            <a:ext cx="3200400" cy="2057400"/>
            <a:chOff x="5715000" y="4495800"/>
            <a:chExt cx="3200400" cy="2057400"/>
          </a:xfrm>
        </p:grpSpPr>
        <p:sp>
          <p:nvSpPr>
            <p:cNvPr id="43022" name="Line 32"/>
            <p:cNvSpPr>
              <a:spLocks noChangeShapeType="1"/>
            </p:cNvSpPr>
            <p:nvPr/>
          </p:nvSpPr>
          <p:spPr bwMode="auto">
            <a:xfrm flipV="1">
              <a:off x="5715000" y="4495800"/>
              <a:ext cx="304800" cy="4572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3" name="AutoShape 33"/>
            <p:cNvSpPr>
              <a:spLocks noChangeArrowheads="1"/>
            </p:cNvSpPr>
            <p:nvPr/>
          </p:nvSpPr>
          <p:spPr bwMode="auto">
            <a:xfrm>
              <a:off x="7086600" y="5533813"/>
              <a:ext cx="1828800" cy="1019387"/>
            </a:xfrm>
            <a:prstGeom prst="wedgeRectCallout">
              <a:avLst>
                <a:gd name="adj1" fmla="val -108755"/>
                <a:gd name="adj2" fmla="val -128056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Inter-cluster distances are maximized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62560" y="2305813"/>
            <a:ext cx="4038600" cy="2743200"/>
            <a:chOff x="0" y="2667000"/>
            <a:chExt cx="4038600" cy="2743200"/>
          </a:xfrm>
        </p:grpSpPr>
        <p:sp>
          <p:nvSpPr>
            <p:cNvPr id="43020" name="Line 39"/>
            <p:cNvSpPr>
              <a:spLocks noChangeShapeType="1"/>
            </p:cNvSpPr>
            <p:nvPr/>
          </p:nvSpPr>
          <p:spPr bwMode="auto">
            <a:xfrm flipV="1">
              <a:off x="3733800" y="5257800"/>
              <a:ext cx="304800" cy="1524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1" name="AutoShape 40"/>
            <p:cNvSpPr>
              <a:spLocks noChangeArrowheads="1"/>
            </p:cNvSpPr>
            <p:nvPr/>
          </p:nvSpPr>
          <p:spPr bwMode="auto">
            <a:xfrm>
              <a:off x="0" y="2667000"/>
              <a:ext cx="1981200" cy="1066800"/>
            </a:xfrm>
            <a:prstGeom prst="wedgeRectCallout">
              <a:avLst>
                <a:gd name="adj1" fmla="val 128856"/>
                <a:gd name="adj2" fmla="val 186935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Intra-cluster distances are minimized</a:t>
              </a: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3001010" y="2885251"/>
            <a:ext cx="3727450" cy="2357437"/>
            <a:chOff x="2838737" y="3246120"/>
            <a:chExt cx="3726804" cy="2357553"/>
          </a:xfrm>
        </p:grpSpPr>
        <p:sp>
          <p:nvSpPr>
            <p:cNvPr id="43016" name="Oval 35"/>
            <p:cNvSpPr>
              <a:spLocks noChangeArrowheads="1"/>
            </p:cNvSpPr>
            <p:nvPr/>
          </p:nvSpPr>
          <p:spPr bwMode="auto">
            <a:xfrm rot="1088894">
              <a:off x="3415023" y="5070273"/>
              <a:ext cx="838200" cy="5334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Oval 36"/>
            <p:cNvSpPr>
              <a:spLocks noChangeArrowheads="1"/>
            </p:cNvSpPr>
            <p:nvPr/>
          </p:nvSpPr>
          <p:spPr bwMode="auto">
            <a:xfrm>
              <a:off x="4648200" y="3246120"/>
              <a:ext cx="1752600" cy="4876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Oval 37"/>
            <p:cNvSpPr>
              <a:spLocks noChangeArrowheads="1"/>
            </p:cNvSpPr>
            <p:nvPr/>
          </p:nvSpPr>
          <p:spPr bwMode="auto">
            <a:xfrm>
              <a:off x="5181600" y="3779520"/>
              <a:ext cx="1295400" cy="7924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Oval 36"/>
            <p:cNvSpPr>
              <a:spLocks noChangeArrowheads="1"/>
            </p:cNvSpPr>
            <p:nvPr/>
          </p:nvSpPr>
          <p:spPr bwMode="auto">
            <a:xfrm rot="2099565">
              <a:off x="2838737" y="4217254"/>
              <a:ext cx="3726804" cy="655467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3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8C4E-97B1-0996-37E7-3483C956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266F-2450-5E2E-201D-F7974903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21899"/>
            <a:ext cx="8434137" cy="522332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Note: this is an idealized case, and only two dimensions, BUT</a:t>
            </a:r>
          </a:p>
          <a:p>
            <a:pPr lvl="1"/>
            <a:r>
              <a:rPr lang="en-US" dirty="0"/>
              <a:t>All data can be clustered, but clusters don’t always make sense! </a:t>
            </a:r>
          </a:p>
          <a:p>
            <a:pPr lvl="1"/>
            <a:r>
              <a:rPr lang="en-US" dirty="0"/>
              <a:t>Distance metric is important and can have a lot of impact on the clusters found</a:t>
            </a:r>
          </a:p>
          <a:p>
            <a:pPr lvl="1"/>
            <a:endParaRPr lang="en-US" dirty="0"/>
          </a:p>
          <a:p>
            <a:r>
              <a:rPr lang="en-US" dirty="0"/>
              <a:t>Result of clustering algorithm</a:t>
            </a:r>
          </a:p>
          <a:p>
            <a:pPr lvl="1"/>
            <a:r>
              <a:rPr lang="en-US" dirty="0"/>
              <a:t>Each data point is assigned to one of the k clusters</a:t>
            </a:r>
          </a:p>
          <a:p>
            <a:pPr lvl="1"/>
            <a:r>
              <a:rPr lang="en-US" dirty="0"/>
              <a:t>For some algorithms, you get a probability of cluster belonging – assign to highest probability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Usage: </a:t>
            </a:r>
          </a:p>
          <a:p>
            <a:pPr lvl="1"/>
            <a:r>
              <a:rPr lang="en-US" dirty="0"/>
              <a:t>New points can get assigned in various ways</a:t>
            </a:r>
          </a:p>
          <a:p>
            <a:pPr lvl="2"/>
            <a:r>
              <a:rPr lang="en-US" dirty="0"/>
              <a:t>Distance to cluster center</a:t>
            </a:r>
          </a:p>
          <a:p>
            <a:pPr lvl="2"/>
            <a:r>
              <a:rPr lang="en-US" dirty="0"/>
              <a:t>Cluster of closest point (or k points!) </a:t>
            </a:r>
          </a:p>
          <a:p>
            <a:pPr lvl="1"/>
            <a:r>
              <a:rPr lang="en-US" dirty="0"/>
              <a:t>Use cluster instead of original features (dimensionality reduction)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B65EF-551E-A1F5-849A-A07991519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F83A-CAD9-4812-99B8-1B26F98D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Clusters: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1E24-55FE-4902-EDD6-ABA83BBA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type of clustering is called “</a:t>
            </a:r>
            <a:r>
              <a:rPr lang="en-US" i="1" dirty="0"/>
              <a:t>k-means clustering”</a:t>
            </a:r>
          </a:p>
          <a:p>
            <a:pPr lvl="1"/>
            <a:r>
              <a:rPr lang="en-US" dirty="0"/>
              <a:t>Again with the </a:t>
            </a:r>
            <a:r>
              <a:rPr lang="en-US" i="1" dirty="0"/>
              <a:t>k!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k-means clustering:</a:t>
            </a:r>
          </a:p>
          <a:p>
            <a:pPr lvl="1"/>
            <a:r>
              <a:rPr lang="en-US" dirty="0"/>
              <a:t>Requires you to pick the number of clusters when you start – k!</a:t>
            </a:r>
          </a:p>
          <a:p>
            <a:pPr lvl="1"/>
            <a:r>
              <a:rPr lang="en-US" dirty="0"/>
              <a:t>Start with some guess as to the cluster centers</a:t>
            </a:r>
          </a:p>
          <a:p>
            <a:pPr lvl="1"/>
            <a:r>
              <a:rPr lang="en-US" dirty="0"/>
              <a:t>Iterate between</a:t>
            </a:r>
          </a:p>
          <a:p>
            <a:pPr lvl="2"/>
            <a:r>
              <a:rPr lang="en-US" dirty="0"/>
              <a:t>Classifying each point in one of the clusters</a:t>
            </a:r>
          </a:p>
          <a:p>
            <a:pPr lvl="2"/>
            <a:r>
              <a:rPr lang="en-US" dirty="0"/>
              <a:t>Recalculating cluster centers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CFE9F-488A-7E43-18A0-A74D7A11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10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315177" cy="11969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/>
              <a:t>Example: “K-means” algorithm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iterative nearest-neighbor clustering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find “best” K cluster centers</a:t>
            </a: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Center-based clustering</a:t>
            </a:r>
          </a:p>
        </p:txBody>
      </p:sp>
      <p:grpSp>
        <p:nvGrpSpPr>
          <p:cNvPr id="45060" name="Group 4"/>
          <p:cNvGrpSpPr>
            <a:grpSpLocks/>
          </p:cNvGrpSpPr>
          <p:nvPr/>
        </p:nvGrpSpPr>
        <p:grpSpPr bwMode="auto">
          <a:xfrm>
            <a:off x="3276600" y="2808288"/>
            <a:ext cx="3048000" cy="2678112"/>
            <a:chOff x="2160" y="2544"/>
            <a:chExt cx="1920" cy="1687"/>
          </a:xfrm>
        </p:grpSpPr>
        <p:sp>
          <p:nvSpPr>
            <p:cNvPr id="45065" name="Line 5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6" name="Line 6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7" name="Freeform 7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8" name="AutoShape 8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9" name="AutoShape 9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0" name="AutoShape 10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1" name="AutoShape 11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2" name="AutoShape 12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3" name="AutoShape 13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4" name="AutoShape 14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5" name="AutoShape 15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6" name="AutoShape 16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7" name="AutoShape 17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8" name="AutoShape 18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9" name="AutoShape 19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0" name="AutoShape 20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1" name="AutoShape 21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2" name="AutoShape 22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3" name="AutoShape 23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4" name="AutoShape 24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5" name="AutoShape 25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6" name="AutoShape 26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7" name="AutoShape 27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8" name="AutoShape 28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9" name="AutoShape 29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0" name="AutoShape 30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61" name="Group 31"/>
          <p:cNvGrpSpPr>
            <a:grpSpLocks/>
          </p:cNvGrpSpPr>
          <p:nvPr/>
        </p:nvGrpSpPr>
        <p:grpSpPr bwMode="auto">
          <a:xfrm>
            <a:off x="2895600" y="2895600"/>
            <a:ext cx="3276600" cy="2286000"/>
            <a:chOff x="1824" y="2208"/>
            <a:chExt cx="2064" cy="1440"/>
          </a:xfrm>
        </p:grpSpPr>
        <p:sp>
          <p:nvSpPr>
            <p:cNvPr id="45062" name="Oval 32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3" name="Oval 33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4" name="Oval 34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028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K-Means</a:t>
            </a:r>
          </a:p>
        </p:txBody>
      </p:sp>
      <p:sp>
        <p:nvSpPr>
          <p:cNvPr id="46085" name="Line 4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Oval 6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Oval 7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Oval 8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Oval 9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Oval 10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Oval 11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Oval 12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Oval 13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Oval 14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Oval 15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Oval 16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8" name="Oval 17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9" name="Oval 18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0" name="Oval 19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Oval 20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2" name="Oval 21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Oval 22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Oval 25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 flipH="1" flipV="1">
            <a:off x="1981200" y="4114800"/>
            <a:ext cx="2667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 flipH="1" flipV="1">
            <a:off x="2895600" y="3810000"/>
            <a:ext cx="17526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 flipH="1" flipV="1">
            <a:off x="4419600" y="4191000"/>
            <a:ext cx="228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4403725" y="5908675"/>
            <a:ext cx="988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Seeds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6079957" y="2063859"/>
            <a:ext cx="2924173" cy="181588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Predetermined</a:t>
            </a: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clusters</a:t>
            </a:r>
          </a:p>
          <a:p>
            <a:pPr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with seed centroids – random??</a:t>
            </a:r>
          </a:p>
        </p:txBody>
      </p:sp>
    </p:spTree>
    <p:extLst>
      <p:ext uri="{BB962C8B-B14F-4D97-AF65-F5344CB8AC3E}">
        <p14:creationId xmlns:p14="http://schemas.microsoft.com/office/powerpoint/2010/main" val="3344220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15010-B3AD-46FC-9E67-9255006E955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Assign Instances to Clusters</a:t>
            </a:r>
          </a:p>
        </p:txBody>
      </p:sp>
      <p:sp>
        <p:nvSpPr>
          <p:cNvPr id="47109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3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6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7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8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1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2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3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4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5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6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7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8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7130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1" name="Line 30"/>
          <p:cNvSpPr>
            <a:spLocks noChangeShapeType="1"/>
          </p:cNvSpPr>
          <p:nvPr/>
        </p:nvSpPr>
        <p:spPr bwMode="auto">
          <a:xfrm>
            <a:off x="1524000" y="3200400"/>
            <a:ext cx="23622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2" name="Line 31"/>
          <p:cNvSpPr>
            <a:spLocks noChangeShapeType="1"/>
          </p:cNvSpPr>
          <p:nvPr/>
        </p:nvSpPr>
        <p:spPr bwMode="auto">
          <a:xfrm flipV="1">
            <a:off x="2743200" y="2133600"/>
            <a:ext cx="28194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426CA26C-ED08-4530-02C4-B9AC70C22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660047"/>
            <a:ext cx="2603330" cy="163121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point gets assigned to a cluster based on which centroid it is closest to</a:t>
            </a:r>
          </a:p>
        </p:txBody>
      </p:sp>
    </p:spTree>
    <p:extLst>
      <p:ext uri="{BB962C8B-B14F-4D97-AF65-F5344CB8AC3E}">
        <p14:creationId xmlns:p14="http://schemas.microsoft.com/office/powerpoint/2010/main" val="264036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5F3E-BA50-FD50-E36A-CF3721DA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7EA-BD34-7206-5BC5-C4FB7EF9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8" y="865739"/>
            <a:ext cx="8229600" cy="4814202"/>
          </a:xfrm>
        </p:spPr>
        <p:txBody>
          <a:bodyPr/>
          <a:lstStyle/>
          <a:p>
            <a:r>
              <a:rPr lang="en-US" dirty="0"/>
              <a:t>The concept of </a:t>
            </a:r>
            <a:r>
              <a:rPr lang="en-US" i="1" dirty="0"/>
              <a:t>similarity</a:t>
            </a:r>
            <a:r>
              <a:rPr lang="en-US" dirty="0"/>
              <a:t> underlies many data science methods and solutions to business problems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Idea: If two things are similar in some ways, they often share other characteristics as well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Think about how similarity is used in retail: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8B45-5228-EA99-C91A-C7F96908C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896E72FE-31F4-62F4-8819-7C341D5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29100" y="4288255"/>
            <a:ext cx="46482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A95445-F9AD-FE53-0235-083B97207D48}"/>
              </a:ext>
            </a:extLst>
          </p:cNvPr>
          <p:cNvGrpSpPr/>
          <p:nvPr/>
        </p:nvGrpSpPr>
        <p:grpSpPr>
          <a:xfrm>
            <a:off x="59636" y="4319942"/>
            <a:ext cx="3578750" cy="2146673"/>
            <a:chOff x="59636" y="4319942"/>
            <a:chExt cx="3578750" cy="2146673"/>
          </a:xfrm>
        </p:grpSpPr>
        <p:pic>
          <p:nvPicPr>
            <p:cNvPr id="8" name="Picture 7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E8695DAD-B6E3-5F67-1CD5-08ED9829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57" y="4345715"/>
              <a:ext cx="3505529" cy="212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C3B704-3986-BA3D-4E46-95DBBF8E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36" y="4319942"/>
              <a:ext cx="20193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833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DF4AF-049A-4DA5-B24F-8DD9D307285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Find New Centroids</a:t>
            </a:r>
          </a:p>
        </p:txBody>
      </p:sp>
      <p:sp>
        <p:nvSpPr>
          <p:cNvPr id="48133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2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8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9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0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1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2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3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4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5" name="AutoShape 29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6" name="AutoShape 30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7" name="AutoShape 31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8" name="Oval 32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9" name="Oval 33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60" name="Oval 3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F8748019-D512-8D70-3B6E-B5674AA9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383" y="2806868"/>
            <a:ext cx="2723634" cy="1015663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Calcuate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new centroids of the clusters </a:t>
            </a:r>
          </a:p>
        </p:txBody>
      </p:sp>
    </p:spTree>
    <p:extLst>
      <p:ext uri="{BB962C8B-B14F-4D97-AF65-F5344CB8AC3E}">
        <p14:creationId xmlns:p14="http://schemas.microsoft.com/office/powerpoint/2010/main" val="1186111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E4A12D-BC90-4E34-84B7-1D1CF9E6F12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New Clusters</a:t>
            </a:r>
          </a:p>
        </p:txBody>
      </p:sp>
      <p:sp>
        <p:nvSpPr>
          <p:cNvPr id="49157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0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2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AutoShape 25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0" name="AutoShape 26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1" name="AutoShape 27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2" name="Oval 28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3" name="Oval 29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4" name="Oval 30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5" name="Line 31"/>
          <p:cNvSpPr>
            <a:spLocks noChangeShapeType="1"/>
          </p:cNvSpPr>
          <p:nvPr/>
        </p:nvSpPr>
        <p:spPr bwMode="auto">
          <a:xfrm>
            <a:off x="1524000" y="3581400"/>
            <a:ext cx="2057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6" name="Line 32"/>
          <p:cNvSpPr>
            <a:spLocks noChangeShapeType="1"/>
          </p:cNvSpPr>
          <p:nvPr/>
        </p:nvSpPr>
        <p:spPr bwMode="auto">
          <a:xfrm>
            <a:off x="3581400" y="4114800"/>
            <a:ext cx="76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7" name="Line 33"/>
          <p:cNvSpPr>
            <a:spLocks noChangeShapeType="1"/>
          </p:cNvSpPr>
          <p:nvPr/>
        </p:nvSpPr>
        <p:spPr bwMode="auto">
          <a:xfrm flipV="1">
            <a:off x="3581400" y="2286000"/>
            <a:ext cx="1524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EA9B-532D-8649-BC9A-C66902E549B5}"/>
              </a:ext>
            </a:extLst>
          </p:cNvPr>
          <p:cNvSpPr txBox="1"/>
          <p:nvPr/>
        </p:nvSpPr>
        <p:spPr>
          <a:xfrm>
            <a:off x="7032978" y="3276600"/>
            <a:ext cx="122039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 !!</a:t>
            </a:r>
          </a:p>
        </p:txBody>
      </p:sp>
    </p:spTree>
    <p:extLst>
      <p:ext uri="{BB962C8B-B14F-4D97-AF65-F5344CB8AC3E}">
        <p14:creationId xmlns:p14="http://schemas.microsoft.com/office/powerpoint/2010/main" val="3743514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0247-D8B8-2178-B606-BD69F25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pick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2264-F7C2-C8F6-AB5A-51AEC86F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start with a data set you have no idea how many clusters there are! </a:t>
            </a:r>
          </a:p>
          <a:p>
            <a:endParaRPr lang="en-US" dirty="0"/>
          </a:p>
          <a:p>
            <a:r>
              <a:rPr lang="en-US" dirty="0"/>
              <a:t>Why cant we just select k via cross-validation???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principled ways to try and figure it out.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Lets look at a case where it should be easy…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81BCB-3114-A2DF-5FC5-3965AAEDF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Module6_Similarity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3008644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kmeans_Clustering.ipynb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016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Discussion: k-means clustering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1265238"/>
            <a:ext cx="8129504" cy="425725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Data naturally does not cluster!!!! </a:t>
            </a:r>
          </a:p>
          <a:p>
            <a:pPr lvl="1">
              <a:defRPr/>
            </a:pPr>
            <a:r>
              <a:rPr lang="en-US" dirty="0"/>
              <a:t>But the algorithm will always find clusters….</a:t>
            </a:r>
          </a:p>
          <a:p>
            <a:pPr lvl="1">
              <a:defRPr/>
            </a:pPr>
            <a:r>
              <a:rPr lang="en-US" dirty="0"/>
              <a:t>Caveat emptor….</a:t>
            </a:r>
          </a:p>
          <a:p>
            <a:pPr marL="0" indent="0" eaLnBrk="1" hangingPunct="1">
              <a:buNone/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Applicable to fairly large data sets</a:t>
            </a:r>
          </a:p>
          <a:p>
            <a:pPr eaLnBrk="1" hangingPunct="1">
              <a:defRPr/>
            </a:pPr>
            <a:r>
              <a:rPr lang="en-US" dirty="0"/>
              <a:t>Sensitive to initial centers</a:t>
            </a:r>
          </a:p>
          <a:p>
            <a:pPr lvl="1" eaLnBrk="1" hangingPunct="1">
              <a:defRPr/>
            </a:pPr>
            <a:r>
              <a:rPr lang="en-US" dirty="0"/>
              <a:t>Multiple initial run (</a:t>
            </a:r>
            <a:r>
              <a:rPr lang="en-US" dirty="0" err="1"/>
              <a:t>n_init</a:t>
            </a:r>
            <a:r>
              <a:rPr lang="en-US" dirty="0"/>
              <a:t>) in </a:t>
            </a:r>
            <a:r>
              <a:rPr lang="en-US" dirty="0" err="1"/>
              <a:t>sklearn</a:t>
            </a:r>
            <a:r>
              <a:rPr lang="en-US" dirty="0"/>
              <a:t> implementation helps</a:t>
            </a:r>
          </a:p>
          <a:p>
            <a:pPr eaLnBrk="1" hangingPunct="1">
              <a:defRPr/>
            </a:pPr>
            <a:r>
              <a:rPr lang="en-US" dirty="0"/>
              <a:t>Converges to a local optimum</a:t>
            </a:r>
          </a:p>
          <a:p>
            <a:pPr lvl="1">
              <a:defRPr/>
            </a:pPr>
            <a:r>
              <a:rPr lang="en-US" dirty="0"/>
              <a:t>Can run multiple times and get very different results</a:t>
            </a:r>
          </a:p>
          <a:p>
            <a:pPr eaLnBrk="1" hangingPunct="1">
              <a:defRPr/>
            </a:pPr>
            <a:r>
              <a:rPr lang="en-US" dirty="0"/>
              <a:t>Specifying the number of centers very subjective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D7774-EB42-3431-D82F-3E4A0D91BAB5}"/>
              </a:ext>
            </a:extLst>
          </p:cNvPr>
          <p:cNvSpPr txBox="1"/>
          <p:nvPr/>
        </p:nvSpPr>
        <p:spPr>
          <a:xfrm>
            <a:off x="3142257" y="5592762"/>
            <a:ext cx="2115544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0" i="0" u="none" strike="noStrike" dirty="0" err="1">
                <a:solidFill>
                  <a:srgbClr val="2878A2"/>
                </a:solidFill>
                <a:effectLst/>
                <a:highlight>
                  <a:srgbClr val="CDE8EF"/>
                </a:highlight>
                <a:latin typeface="-apple-system"/>
                <a:hlinkClick r:id="rId3" tooltip="sklearn.cluster"/>
              </a:rPr>
              <a:t>sklearn.cluster</a:t>
            </a:r>
            <a:r>
              <a:rPr lang="en-US" sz="1600" b="0" i="0" dirty="0" err="1">
                <a:solidFill>
                  <a:srgbClr val="212529"/>
                </a:solidFill>
                <a:effectLst/>
                <a:highlight>
                  <a:srgbClr val="CDE8EF"/>
                </a:highlight>
                <a:latin typeface="-apple-system"/>
              </a:rPr>
              <a:t>.KMeans</a:t>
            </a:r>
            <a:endParaRPr lang="en-US" sz="1600" b="0" i="0" dirty="0">
              <a:solidFill>
                <a:srgbClr val="212529"/>
              </a:solidFill>
              <a:effectLst/>
              <a:highlight>
                <a:srgbClr val="CDE8E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997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6652-3838-98F9-1C9D-D70BF698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3162F5-A4B9-F7BC-0C1F-48318F36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353"/>
            <a:ext cx="7792278" cy="729214"/>
          </a:xfrm>
        </p:spPr>
        <p:txBody>
          <a:bodyPr/>
          <a:lstStyle/>
          <a:p>
            <a:r>
              <a:rPr lang="en-US" dirty="0"/>
              <a:t>Build a hierarchy of clusters from the bottom-up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64480-E587-C645-04F7-6785B1919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3D4AB-3A80-C233-D3ED-0E9B870EBD60}"/>
              </a:ext>
            </a:extLst>
          </p:cNvPr>
          <p:cNvSpPr/>
          <p:nvPr/>
        </p:nvSpPr>
        <p:spPr bwMode="auto">
          <a:xfrm>
            <a:off x="894522" y="1557447"/>
            <a:ext cx="7007087" cy="38857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C8BE-4AB3-C797-9462-D10ADD2C0FDC}"/>
              </a:ext>
            </a:extLst>
          </p:cNvPr>
          <p:cNvSpPr txBox="1"/>
          <p:nvPr/>
        </p:nvSpPr>
        <p:spPr>
          <a:xfrm>
            <a:off x="2663687" y="305131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E2D9D-FF8C-6EF2-ECEF-46D3A7F7CF24}"/>
              </a:ext>
            </a:extLst>
          </p:cNvPr>
          <p:cNvSpPr txBox="1"/>
          <p:nvPr/>
        </p:nvSpPr>
        <p:spPr>
          <a:xfrm>
            <a:off x="5986356" y="3251368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F80A-95FA-23F7-A1BC-D4257BEA1D9A}"/>
              </a:ext>
            </a:extLst>
          </p:cNvPr>
          <p:cNvSpPr txBox="1"/>
          <p:nvPr/>
        </p:nvSpPr>
        <p:spPr>
          <a:xfrm>
            <a:off x="5791430" y="2637700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20755-48AA-133A-0A41-37945B74CCFB}"/>
              </a:ext>
            </a:extLst>
          </p:cNvPr>
          <p:cNvSpPr txBox="1"/>
          <p:nvPr/>
        </p:nvSpPr>
        <p:spPr>
          <a:xfrm>
            <a:off x="2916102" y="325136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ED671-4092-3DBF-45DE-D4B008A15923}"/>
              </a:ext>
            </a:extLst>
          </p:cNvPr>
          <p:cNvSpPr txBox="1"/>
          <p:nvPr/>
        </p:nvSpPr>
        <p:spPr>
          <a:xfrm>
            <a:off x="3499866" y="253103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88C075-791E-A15B-3635-8B4D0705DB86}"/>
              </a:ext>
            </a:extLst>
          </p:cNvPr>
          <p:cNvSpPr/>
          <p:nvPr/>
        </p:nvSpPr>
        <p:spPr bwMode="auto">
          <a:xfrm rot="1844125">
            <a:off x="2521907" y="3140066"/>
            <a:ext cx="954156" cy="496957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488BEA-C04E-9B64-D36C-E0AEB94021D0}"/>
              </a:ext>
            </a:extLst>
          </p:cNvPr>
          <p:cNvSpPr/>
          <p:nvPr/>
        </p:nvSpPr>
        <p:spPr bwMode="auto">
          <a:xfrm rot="4336509">
            <a:off x="5443874" y="2862408"/>
            <a:ext cx="1230569" cy="554058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EDB443-3133-0E22-816E-A4A755B6B7E8}"/>
              </a:ext>
            </a:extLst>
          </p:cNvPr>
          <p:cNvSpPr/>
          <p:nvPr/>
        </p:nvSpPr>
        <p:spPr bwMode="auto">
          <a:xfrm>
            <a:off x="2355574" y="2355574"/>
            <a:ext cx="1659835" cy="164989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030F4B7C-1D9D-74A9-F96C-11992E688FFE}"/>
              </a:ext>
            </a:extLst>
          </p:cNvPr>
          <p:cNvSpPr txBox="1">
            <a:spLocks/>
          </p:cNvSpPr>
          <p:nvPr/>
        </p:nvSpPr>
        <p:spPr bwMode="auto">
          <a:xfrm>
            <a:off x="457199" y="5794513"/>
            <a:ext cx="8040757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Start with n clusters, and progressively merge data until you have one cluster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259EFA-753B-1720-B6C4-C3FD8CD21F6C}"/>
              </a:ext>
            </a:extLst>
          </p:cNvPr>
          <p:cNvSpPr/>
          <p:nvPr/>
        </p:nvSpPr>
        <p:spPr bwMode="auto">
          <a:xfrm rot="21008727">
            <a:off x="1659834" y="1897761"/>
            <a:ext cx="5387009" cy="3107322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F241-7FD6-4BD8-8F99-418E434F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D900-623F-9984-3A15-C1819B74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different philosophy on how to find clusters:</a:t>
            </a:r>
          </a:p>
          <a:p>
            <a:pPr marL="0" indent="0">
              <a:buNone/>
            </a:pPr>
            <a:endParaRPr lang="en-US" dirty="0"/>
          </a:p>
          <a:p>
            <a:pPr marL="0" indent="0" eaLnBrk="1" hangingPunct="1">
              <a:buNone/>
              <a:defRPr/>
            </a:pPr>
            <a:r>
              <a:rPr lang="en-US" dirty="0"/>
              <a:t>Generic Algorithm: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endParaRPr lang="en-US" sz="2000" dirty="0"/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Compute all pairwise example-example similarities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Place each of </a:t>
            </a:r>
            <a:r>
              <a:rPr lang="en-US" sz="2000" i="1" dirty="0"/>
              <a:t>n</a:t>
            </a:r>
            <a:r>
              <a:rPr lang="en-US" sz="2000" dirty="0"/>
              <a:t> examples into a cluster of its own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Merge the two most similar clusters into one; </a:t>
            </a:r>
          </a:p>
          <a:p>
            <a:pPr marL="1290637" lvl="2" indent="-533400">
              <a:defRPr/>
            </a:pPr>
            <a:r>
              <a:rPr lang="en-US" sz="2000" dirty="0"/>
              <a:t>replace the two clusters by the new cluster</a:t>
            </a:r>
          </a:p>
          <a:p>
            <a:pPr marL="990600" lvl="1" indent="-533400">
              <a:buFont typeface="+mj-lt"/>
              <a:buAutoNum type="arabicPeriod"/>
              <a:defRPr/>
            </a:pPr>
            <a:r>
              <a:rPr lang="en-US" sz="2000" dirty="0"/>
              <a:t>Repeat the above step until there are only k clusters left (note k could = 1).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E839-0E3E-594A-6805-2550AE30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CD89-6248-2195-D7F1-238EFBFF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8EBAE-1282-B17F-05AC-645E38C8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68" y="1659572"/>
            <a:ext cx="7736305" cy="987375"/>
          </a:xfrm>
        </p:spPr>
        <p:txBody>
          <a:bodyPr/>
          <a:lstStyle/>
          <a:p>
            <a:r>
              <a:rPr lang="en-US" dirty="0"/>
              <a:t>Dendrograms are a visual representation of the hierarchical clustering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3B1DD-4197-DAAE-D523-765088FE9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BCE1233-5439-9CD7-E605-EC96CDE2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74" y="3222625"/>
            <a:ext cx="5613400" cy="30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ABE-E5DD-A1A2-D44D-CBBC10EEB0BE}"/>
              </a:ext>
            </a:extLst>
          </p:cNvPr>
          <p:cNvSpPr txBox="1"/>
          <p:nvPr/>
        </p:nvSpPr>
        <p:spPr>
          <a:xfrm>
            <a:off x="6904121" y="4633947"/>
            <a:ext cx="1431757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Closest points get connected lower in the dendrogram</a:t>
            </a:r>
          </a:p>
        </p:txBody>
      </p:sp>
    </p:spTree>
    <p:extLst>
      <p:ext uri="{BB962C8B-B14F-4D97-AF65-F5344CB8AC3E}">
        <p14:creationId xmlns:p14="http://schemas.microsoft.com/office/powerpoint/2010/main" val="615728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49D8-E175-C3FA-6B12-102A2342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8AD0-A135-8B55-5624-43E2C88AA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291493" cy="1118474"/>
          </a:xfrm>
        </p:spPr>
        <p:txBody>
          <a:bodyPr/>
          <a:lstStyle/>
          <a:p>
            <a:r>
              <a:rPr lang="en-US" dirty="0"/>
              <a:t>Where you cut the dendrogram determines how many clusters you return: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164B2-5555-04F1-282A-4729B43A0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6ADC6-F8BD-F134-939D-456477B8F821}"/>
              </a:ext>
            </a:extLst>
          </p:cNvPr>
          <p:cNvGrpSpPr/>
          <p:nvPr/>
        </p:nvGrpSpPr>
        <p:grpSpPr>
          <a:xfrm rot="16200000">
            <a:off x="2603532" y="1506191"/>
            <a:ext cx="3657600" cy="5596525"/>
            <a:chOff x="5472113" y="990600"/>
            <a:chExt cx="3367087" cy="5213203"/>
          </a:xfrm>
        </p:grpSpPr>
        <p:pic>
          <p:nvPicPr>
            <p:cNvPr id="6" name="Picture 5" descr="New_major_mi_ward2.eps">
              <a:extLst>
                <a:ext uri="{FF2B5EF4-FFF2-40B4-BE49-F238E27FC236}">
                  <a16:creationId xmlns:a16="http://schemas.microsoft.com/office/drawing/2014/main" id="{FC029F57-2477-B749-1B94-E7BFF2F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11780" t="6052"/>
            <a:stretch>
              <a:fillRect/>
            </a:stretch>
          </p:blipFill>
          <p:spPr>
            <a:xfrm>
              <a:off x="5472113" y="990600"/>
              <a:ext cx="3367087" cy="46529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C15A7A6C-1709-557E-969C-2AEDE74DEC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019206" y="3727303"/>
              <a:ext cx="4953000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5B3BFA1-0CE6-398D-30EA-79F90CE35346}"/>
              </a:ext>
            </a:extLst>
          </p:cNvPr>
          <p:cNvSpPr/>
          <p:nvPr/>
        </p:nvSpPr>
        <p:spPr bwMode="auto">
          <a:xfrm>
            <a:off x="6292427" y="5200027"/>
            <a:ext cx="260773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239ED-9C90-B178-7242-0C84D589708D}"/>
              </a:ext>
            </a:extLst>
          </p:cNvPr>
          <p:cNvSpPr/>
          <p:nvPr/>
        </p:nvSpPr>
        <p:spPr bwMode="auto">
          <a:xfrm>
            <a:off x="6041813" y="5202539"/>
            <a:ext cx="203200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BADE8-C6E8-E3BB-0DB1-BE6B859AD8F6}"/>
              </a:ext>
            </a:extLst>
          </p:cNvPr>
          <p:cNvSpPr/>
          <p:nvPr/>
        </p:nvSpPr>
        <p:spPr bwMode="auto">
          <a:xfrm>
            <a:off x="4805378" y="5097352"/>
            <a:ext cx="1154853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8DD29E-8A69-C9D3-FD57-5BE7E5F80DEE}"/>
              </a:ext>
            </a:extLst>
          </p:cNvPr>
          <p:cNvSpPr/>
          <p:nvPr/>
        </p:nvSpPr>
        <p:spPr bwMode="auto">
          <a:xfrm>
            <a:off x="3855721" y="5105541"/>
            <a:ext cx="917786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E9F483-25FF-BAB5-AF5A-48F5F578CA87}"/>
              </a:ext>
            </a:extLst>
          </p:cNvPr>
          <p:cNvSpPr/>
          <p:nvPr/>
        </p:nvSpPr>
        <p:spPr bwMode="auto">
          <a:xfrm>
            <a:off x="3255980" y="5105541"/>
            <a:ext cx="574342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426BB-2291-9819-14ED-7956BBA991E8}"/>
              </a:ext>
            </a:extLst>
          </p:cNvPr>
          <p:cNvSpPr/>
          <p:nvPr/>
        </p:nvSpPr>
        <p:spPr bwMode="auto">
          <a:xfrm>
            <a:off x="1913405" y="5114055"/>
            <a:ext cx="1286937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7543AF-5734-C929-1576-57A2202091BD}"/>
              </a:ext>
            </a:extLst>
          </p:cNvPr>
          <p:cNvSpPr txBox="1"/>
          <p:nvPr/>
        </p:nvSpPr>
        <p:spPr>
          <a:xfrm>
            <a:off x="7312177" y="4759735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6 clusters</a:t>
            </a:r>
          </a:p>
        </p:txBody>
      </p:sp>
      <p:cxnSp>
        <p:nvCxnSpPr>
          <p:cNvPr id="19" name="Straight Connector 6">
            <a:extLst>
              <a:ext uri="{FF2B5EF4-FFF2-40B4-BE49-F238E27FC236}">
                <a16:creationId xmlns:a16="http://schemas.microsoft.com/office/drawing/2014/main" id="{00A11383-047B-F9AB-02B5-22A92E0DCD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13405" y="3297532"/>
            <a:ext cx="531719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7394D6-2EDD-2F88-B1ED-921EB1922E9E}"/>
              </a:ext>
            </a:extLst>
          </p:cNvPr>
          <p:cNvSpPr txBox="1"/>
          <p:nvPr/>
        </p:nvSpPr>
        <p:spPr>
          <a:xfrm>
            <a:off x="7312177" y="3102642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2 clusters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1D252-A5C8-6D4E-754D-7240C2068915}"/>
              </a:ext>
            </a:extLst>
          </p:cNvPr>
          <p:cNvSpPr txBox="1"/>
          <p:nvPr/>
        </p:nvSpPr>
        <p:spPr>
          <a:xfrm>
            <a:off x="1791847" y="6306611"/>
            <a:ext cx="5560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partition your data into any number of clusters, from 1 to n</a:t>
            </a:r>
          </a:p>
        </p:txBody>
      </p:sp>
    </p:spTree>
    <p:extLst>
      <p:ext uri="{BB962C8B-B14F-4D97-AF65-F5344CB8AC3E}">
        <p14:creationId xmlns:p14="http://schemas.microsoft.com/office/powerpoint/2010/main" val="1299081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CF0-54A4-FEE4-D026-39F2D47E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Dendrogram!!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0FBB7-9CA2-3220-10F8-D73E08250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E1FB0-C53B-458B-DD27-024B20663D51}"/>
              </a:ext>
            </a:extLst>
          </p:cNvPr>
          <p:cNvSpPr/>
          <p:nvPr/>
        </p:nvSpPr>
        <p:spPr bwMode="auto">
          <a:xfrm>
            <a:off x="697832" y="1756611"/>
            <a:ext cx="5378115" cy="425917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C647-02F9-1D83-8D12-ECA04AE5D538}"/>
              </a:ext>
            </a:extLst>
          </p:cNvPr>
          <p:cNvSpPr txBox="1"/>
          <p:nvPr/>
        </p:nvSpPr>
        <p:spPr>
          <a:xfrm>
            <a:off x="1130968" y="531795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61FDC-310C-5A14-D040-1EF7B3F51EDB}"/>
              </a:ext>
            </a:extLst>
          </p:cNvPr>
          <p:cNvSpPr txBox="1"/>
          <p:nvPr/>
        </p:nvSpPr>
        <p:spPr>
          <a:xfrm>
            <a:off x="4968209" y="3978442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E7BC7-3288-9F13-71C1-AF1FEF1D0EFE}"/>
              </a:ext>
            </a:extLst>
          </p:cNvPr>
          <p:cNvSpPr txBox="1"/>
          <p:nvPr/>
        </p:nvSpPr>
        <p:spPr>
          <a:xfrm>
            <a:off x="5679739" y="4870193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AEA79-DA6E-FFD4-69BD-CD22E58B3FD1}"/>
              </a:ext>
            </a:extLst>
          </p:cNvPr>
          <p:cNvSpPr txBox="1"/>
          <p:nvPr/>
        </p:nvSpPr>
        <p:spPr>
          <a:xfrm>
            <a:off x="4402723" y="352901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C00B5-9178-818E-A157-40D83A6A2D93}"/>
              </a:ext>
            </a:extLst>
          </p:cNvPr>
          <p:cNvSpPr txBox="1"/>
          <p:nvPr/>
        </p:nvSpPr>
        <p:spPr>
          <a:xfrm>
            <a:off x="2435725" y="527030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B15B9-9EE7-651E-B30B-D5F0134B9B87}"/>
              </a:ext>
            </a:extLst>
          </p:cNvPr>
          <p:cNvSpPr txBox="1"/>
          <p:nvPr/>
        </p:nvSpPr>
        <p:spPr>
          <a:xfrm>
            <a:off x="1026418" y="2049614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8EEB3-9F29-EEA2-DB37-9991720B199F}"/>
              </a:ext>
            </a:extLst>
          </p:cNvPr>
          <p:cNvSpPr txBox="1"/>
          <p:nvPr/>
        </p:nvSpPr>
        <p:spPr>
          <a:xfrm>
            <a:off x="1641158" y="4680017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C1E47-6C39-0CF8-4F98-FDECAD808E28}"/>
              </a:ext>
            </a:extLst>
          </p:cNvPr>
          <p:cNvSpPr txBox="1"/>
          <p:nvPr/>
        </p:nvSpPr>
        <p:spPr>
          <a:xfrm>
            <a:off x="1283368" y="5470358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07A68-DDB7-FD69-D535-D1DC8E3B902A}"/>
              </a:ext>
            </a:extLst>
          </p:cNvPr>
          <p:cNvSpPr txBox="1"/>
          <p:nvPr/>
        </p:nvSpPr>
        <p:spPr>
          <a:xfrm>
            <a:off x="4629655" y="427990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2593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94FA-9A5A-3305-2390-348F8B58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and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5870B-A343-3308-2D65-B0AF43C68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63EB99-84DE-9D61-986A-DF902102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 can be used for many different data science and business activities</a:t>
            </a:r>
          </a:p>
          <a:p>
            <a:pPr lvl="1"/>
            <a:r>
              <a:rPr lang="en-US" dirty="0"/>
              <a:t>Find similar products to existing products to identify recommendations</a:t>
            </a:r>
          </a:p>
          <a:p>
            <a:pPr lvl="2"/>
            <a:r>
              <a:rPr lang="en-US" dirty="0"/>
              <a:t>E.g. IBM – many products / many clients</a:t>
            </a:r>
          </a:p>
          <a:p>
            <a:pPr lvl="2"/>
            <a:r>
              <a:rPr lang="en-US" dirty="0"/>
              <a:t>recommender systems</a:t>
            </a:r>
          </a:p>
          <a:p>
            <a:pPr lvl="2"/>
            <a:r>
              <a:rPr lang="en-US" dirty="0"/>
              <a:t>DSB whisky example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Identify items/customers who are similar to your known best customers..</a:t>
            </a:r>
          </a:p>
          <a:p>
            <a:pPr lvl="2"/>
            <a:r>
              <a:rPr lang="en-US" dirty="0"/>
              <a:t>What patterns identify our best customers?  Find new ones early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Similarity for classification or regression</a:t>
            </a:r>
          </a:p>
          <a:p>
            <a:pPr lvl="2"/>
            <a:r>
              <a:rPr lang="en-US" dirty="0"/>
              <a:t>Use information about similar customers to make predictions about new customers (“nearest neighbors”)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similarities to group similar items into clusters</a:t>
            </a:r>
          </a:p>
          <a:p>
            <a:pPr lvl="2"/>
            <a:r>
              <a:rPr lang="en-US" dirty="0"/>
              <a:t>Unsupervised learning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0861-8596-2821-4255-3D9B47E0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EE630E-928C-D1F3-2360-D3DC850983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Requires another metric: distance between clusters:</a:t>
            </a:r>
          </a:p>
          <a:p>
            <a:pPr lvl="1"/>
            <a:r>
              <a:rPr lang="en-US" sz="1600" dirty="0"/>
              <a:t>Maximum (complete linkage)</a:t>
            </a:r>
          </a:p>
          <a:p>
            <a:pPr lvl="2"/>
            <a:r>
              <a:rPr lang="en-US" sz="1200" dirty="0"/>
              <a:t>Distance between clusters is the maximum distance between two points</a:t>
            </a:r>
          </a:p>
          <a:p>
            <a:pPr lvl="1"/>
            <a:r>
              <a:rPr lang="en-US" sz="1600" dirty="0"/>
              <a:t>Minimum (single linkage)</a:t>
            </a:r>
          </a:p>
          <a:p>
            <a:pPr lvl="2"/>
            <a:r>
              <a:rPr lang="en-US" sz="1200" dirty="0"/>
              <a:t>Distance between clusters is the minimum distance between two points</a:t>
            </a:r>
          </a:p>
          <a:p>
            <a:pPr lvl="1"/>
            <a:r>
              <a:rPr lang="en-US" sz="1600" dirty="0"/>
              <a:t>Average</a:t>
            </a:r>
          </a:p>
          <a:p>
            <a:pPr lvl="2"/>
            <a:r>
              <a:rPr lang="en-US" sz="1200" dirty="0"/>
              <a:t>Distance is the average of all distances</a:t>
            </a:r>
          </a:p>
          <a:p>
            <a:pPr lvl="1"/>
            <a:r>
              <a:rPr lang="en-US" sz="1600" dirty="0"/>
              <a:t>Centroid</a:t>
            </a:r>
          </a:p>
          <a:p>
            <a:pPr lvl="2"/>
            <a:r>
              <a:rPr lang="en-US" sz="1200" dirty="0"/>
              <a:t>Distance is the distance between the centroids</a:t>
            </a:r>
          </a:p>
          <a:p>
            <a:pPr lvl="1"/>
            <a:endParaRPr lang="en-US" sz="1400" dirty="0"/>
          </a:p>
          <a:p>
            <a:r>
              <a:rPr lang="en-US" sz="2000" dirty="0"/>
              <a:t>Tends to have low stability</a:t>
            </a:r>
          </a:p>
          <a:p>
            <a:pPr lvl="1"/>
            <a:r>
              <a:rPr lang="en-US" sz="1600" dirty="0"/>
              <a:t>Results depend on linkage, on distance, normalization, and can be impacted by 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556AE-A743-3D47-061F-CF00314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DD96B7-84A9-2829-8F37-1666BB16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0" y="2309142"/>
            <a:ext cx="3462447" cy="28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75BD4-60C0-9AE5-9E89-6FFDF89BDED4}"/>
              </a:ext>
            </a:extLst>
          </p:cNvPr>
          <p:cNvSpPr txBox="1"/>
          <p:nvPr/>
        </p:nvSpPr>
        <p:spPr>
          <a:xfrm>
            <a:off x="3201878" y="6446725"/>
            <a:ext cx="1003801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 15</a:t>
            </a:r>
          </a:p>
        </p:txBody>
      </p:sp>
    </p:spTree>
    <p:extLst>
      <p:ext uri="{BB962C8B-B14F-4D97-AF65-F5344CB8AC3E}">
        <p14:creationId xmlns:p14="http://schemas.microsoft.com/office/powerpoint/2010/main" val="181326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1ADA-4712-3379-D005-C2CE622C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1584-1FE8-57EC-4CC0-220F9FA4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can be frustrating to try and fit</a:t>
            </a:r>
          </a:p>
          <a:p>
            <a:r>
              <a:rPr lang="en-US" dirty="0"/>
              <a:t>Sometimes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5CB81-6973-336C-B9FF-FCE098C520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57C8EF65-9629-0A3D-B3DF-708A2163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66" y="2152297"/>
            <a:ext cx="6793540" cy="4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1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B9CC-4395-D93F-1C69-3EF517CE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459E5-7F5F-BCDE-DAAC-18468FEFC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415536DD-5F24-8308-CA0E-F26557D0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51" y="3887070"/>
            <a:ext cx="5190149" cy="2779777"/>
          </a:xfrm>
          <a:prstGeom prst="rect">
            <a:avLst/>
          </a:prstGeom>
        </p:spPr>
      </p:pic>
      <p:pic>
        <p:nvPicPr>
          <p:cNvPr id="8" name="Picture 7" descr="A diagram of a family tree&#10;&#10;Description automatically generated">
            <a:extLst>
              <a:ext uri="{FF2B5EF4-FFF2-40B4-BE49-F238E27FC236}">
                <a16:creationId xmlns:a16="http://schemas.microsoft.com/office/drawing/2014/main" id="{30F4C2DB-C459-EB63-582A-6921A9FF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49348"/>
            <a:ext cx="5575300" cy="2983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57D5AD-DDDB-4394-A5D1-5927349B2CE3}"/>
              </a:ext>
            </a:extLst>
          </p:cNvPr>
          <p:cNvSpPr txBox="1"/>
          <p:nvPr/>
        </p:nvSpPr>
        <p:spPr>
          <a:xfrm>
            <a:off x="617159" y="4337205"/>
            <a:ext cx="2879492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Ward’s method: a way of doing Hierarchical clustering – merging is decided based on increase in within-cluster variance</a:t>
            </a:r>
          </a:p>
        </p:txBody>
      </p:sp>
      <p:pic>
        <p:nvPicPr>
          <p:cNvPr id="7" name="Picture 6" descr="Cartoon of a person with a weird expression&#10;&#10;Description automatically generated">
            <a:extLst>
              <a:ext uri="{FF2B5EF4-FFF2-40B4-BE49-F238E27FC236}">
                <a16:creationId xmlns:a16="http://schemas.microsoft.com/office/drawing/2014/main" id="{221A1B90-36E5-1429-E819-8E099CCE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158" y="2617070"/>
            <a:ext cx="1320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Module6_Similarity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1889748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HierClust.ipynb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85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C9EB-BC41-2DE5-C2CE-B2B34445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Beware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EA35-010F-AA35-D681-E4DB14F76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Very hard to evaluate clustering output!  Consider the following:</a:t>
            </a:r>
          </a:p>
          <a:p>
            <a:pPr lvl="1"/>
            <a:r>
              <a:rPr lang="en-US" sz="1600" dirty="0"/>
              <a:t>Cluster interpretability – did you find anything interpretable?</a:t>
            </a:r>
          </a:p>
          <a:p>
            <a:pPr lvl="1"/>
            <a:r>
              <a:rPr lang="en-US" sz="1600" dirty="0"/>
              <a:t>Cluster stability – do your clusters change with different inputs? </a:t>
            </a:r>
          </a:p>
          <a:p>
            <a:pPr lvl="1"/>
            <a:r>
              <a:rPr lang="en-US" sz="1600" dirty="0"/>
              <a:t>Cluster separation – does there really seem to be a difference between the clusters in a meaningful way?</a:t>
            </a:r>
          </a:p>
          <a:p>
            <a:pPr lvl="1"/>
            <a:r>
              <a:rPr lang="en-US" sz="1600" dirty="0"/>
              <a:t>Number of clusters – did you end up with enough to be meaningful in a business sense?</a:t>
            </a:r>
          </a:p>
          <a:p>
            <a:pPr marL="342900" lvl="1" indent="0">
              <a:buNone/>
            </a:pPr>
            <a:endParaRPr lang="en-US" sz="1600" dirty="0"/>
          </a:p>
          <a:p>
            <a:r>
              <a:rPr lang="en-US" sz="1800" dirty="0"/>
              <a:t>Because there are so many different levers to pull, and so little way to evaluate it – remember Rick!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It can be mis-used…algorithms will always reveal clusters, even if there is no real clustering in the data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Use sparingly, especially if there is no expectation of actual clustering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 just use as an exploratory measure to find interesting signal or to inspire other 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7B323-FD2C-96F8-692C-D255EAF161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C06C0-234A-F651-765C-E9059270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80C14-F9CD-53E1-3F71-2B6F81192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0"/>
            <a:ext cx="6769001" cy="925633"/>
          </a:xfrm>
        </p:spPr>
        <p:txBody>
          <a:bodyPr/>
          <a:lstStyle/>
          <a:p>
            <a:r>
              <a:rPr lang="en-US" dirty="0"/>
              <a:t>Case Study – AT&amp;T Cellular users</a:t>
            </a:r>
          </a:p>
        </p:txBody>
      </p:sp>
    </p:spTree>
    <p:extLst>
      <p:ext uri="{BB962C8B-B14F-4D97-AF65-F5344CB8AC3E}">
        <p14:creationId xmlns:p14="http://schemas.microsoft.com/office/powerpoint/2010/main" val="1831965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of AT&amp;T mobile customers </a:t>
            </a:r>
          </a:p>
          <a:p>
            <a:pPr lvl="1"/>
            <a:r>
              <a:rPr lang="en-US" dirty="0"/>
              <a:t>Can we characterize their usage to learn about them?</a:t>
            </a:r>
          </a:p>
          <a:p>
            <a:pPr lvl="1"/>
            <a:endParaRPr lang="en-US" dirty="0"/>
          </a:p>
          <a:p>
            <a:r>
              <a:rPr lang="en-US" dirty="0"/>
              <a:t>Apply clustering algorithms to find user groups which share similar patterns of usage intensity over time. </a:t>
            </a:r>
          </a:p>
          <a:p>
            <a:endParaRPr lang="en-US" dirty="0"/>
          </a:p>
          <a:p>
            <a:r>
              <a:rPr lang="en-US" dirty="0"/>
              <a:t>All data is analyzed anonymously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6858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5829300" cy="5911850"/>
          </a:xfrm>
        </p:spPr>
        <p:txBody>
          <a:bodyPr/>
          <a:lstStyle/>
          <a:p>
            <a:r>
              <a:rPr lang="en-US" dirty="0"/>
              <a:t>Anonymized CDRs (Call Detail Records) collected over a 60 day period from 35 cell towers located within 5 miles of the center of Morristown.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152178 users have transactions in both months. </a:t>
            </a:r>
          </a:p>
          <a:p>
            <a:r>
              <a:rPr lang="en-US" dirty="0"/>
              <a:t>Aggregate voice and SMS usage separately into bins. Each bin represents a particular hour of the day and day of the week.</a:t>
            </a:r>
          </a:p>
          <a:p>
            <a:r>
              <a:rPr lang="en-US" dirty="0"/>
              <a:t>Aggregate  daily bins by weekdays (M-F) and weekends (Sat/Sun), resulting in 24(hours)×2(weekday vs. weekend)×2(Voice vs. SMS)=96 bins.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6629400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900">
                <a:solidFill>
                  <a:schemeClr val="bg1"/>
                </a:solidFill>
              </a:rPr>
              <a:t>August 11, 2011</a:t>
            </a:r>
          </a:p>
          <a:p>
            <a:pPr algn="l" eaLnBrk="1" hangingPunct="1">
              <a:spcBef>
                <a:spcPct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  <p:grpSp>
        <p:nvGrpSpPr>
          <p:cNvPr id="9" name="组合 14"/>
          <p:cNvGrpSpPr>
            <a:grpSpLocks/>
          </p:cNvGrpSpPr>
          <p:nvPr/>
        </p:nvGrpSpPr>
        <p:grpSpPr bwMode="auto">
          <a:xfrm>
            <a:off x="6629400" y="3810000"/>
            <a:ext cx="2514600" cy="2971800"/>
            <a:chOff x="5334000" y="3733800"/>
            <a:chExt cx="2514600" cy="297180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34000" y="3733800"/>
              <a:ext cx="1981200" cy="2971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5671582" y="3810000"/>
              <a:ext cx="156741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None/>
              </a:pPr>
              <a:r>
                <a:rPr lang="en-US" sz="1200" b="1" dirty="0">
                  <a:solidFill>
                    <a:schemeClr val="tx1"/>
                  </a:solidFill>
                </a:rPr>
                <a:t>Voice</a:t>
              </a:r>
            </a:p>
          </p:txBody>
        </p:sp>
        <p:sp>
          <p:nvSpPr>
            <p:cNvPr id="12" name="TextBox 13"/>
            <p:cNvSpPr txBox="1">
              <a:spLocks noChangeArrowheads="1"/>
            </p:cNvSpPr>
            <p:nvPr/>
          </p:nvSpPr>
          <p:spPr bwMode="auto">
            <a:xfrm>
              <a:off x="6782802" y="3810000"/>
              <a:ext cx="10657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None/>
              </a:pPr>
              <a:r>
                <a:rPr lang="en-US" sz="1200" b="1" dirty="0"/>
                <a:t>SMS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 l="28239" t="8789" r="57056"/>
          <a:stretch>
            <a:fillRect/>
          </a:stretch>
        </p:blipFill>
        <p:spPr bwMode="auto">
          <a:xfrm>
            <a:off x="6939825" y="427039"/>
            <a:ext cx="1670775" cy="30019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19383" y="150040"/>
            <a:ext cx="15674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tx1"/>
                </a:solidFill>
              </a:rPr>
              <a:t>Voice</a:t>
            </a: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7849102" y="150040"/>
            <a:ext cx="10657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200" b="1" dirty="0"/>
              <a:t>SMS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11113" y="6135690"/>
            <a:ext cx="9166226" cy="574675"/>
            <a:chOff x="-8" y="3862"/>
            <a:chExt cx="5774" cy="362"/>
          </a:xfrm>
        </p:grpSpPr>
        <p:sp>
          <p:nvSpPr>
            <p:cNvPr id="24600" name="Freeform 5"/>
            <p:cNvSpPr>
              <a:spLocks/>
            </p:cNvSpPr>
            <p:nvPr/>
          </p:nvSpPr>
          <p:spPr bwMode="ltGray">
            <a:xfrm>
              <a:off x="-8" y="3862"/>
              <a:ext cx="5774" cy="233"/>
            </a:xfrm>
            <a:custGeom>
              <a:avLst/>
              <a:gdLst>
                <a:gd name="T0" fmla="*/ 0 w 5766"/>
                <a:gd name="T1" fmla="*/ 174 h 462"/>
                <a:gd name="T2" fmla="*/ 2055 w 5766"/>
                <a:gd name="T3" fmla="*/ 192 h 462"/>
                <a:gd name="T4" fmla="*/ 4488 w 5766"/>
                <a:gd name="T5" fmla="*/ 102 h 462"/>
                <a:gd name="T6" fmla="*/ 5838 w 5766"/>
                <a:gd name="T7" fmla="*/ 0 h 462"/>
                <a:gd name="T8" fmla="*/ 5832 w 5766"/>
                <a:gd name="T9" fmla="*/ 462 h 462"/>
                <a:gd name="T10" fmla="*/ 0 w 5766"/>
                <a:gd name="T11" fmla="*/ 462 h 462"/>
                <a:gd name="T12" fmla="*/ 0 w 5766"/>
                <a:gd name="T13" fmla="*/ 174 h 4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766"/>
                <a:gd name="T22" fmla="*/ 0 h 462"/>
                <a:gd name="T23" fmla="*/ 5766 w 5766"/>
                <a:gd name="T24" fmla="*/ 462 h 4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766" h="462">
                  <a:moveTo>
                    <a:pt x="0" y="174"/>
                  </a:moveTo>
                  <a:cubicBezTo>
                    <a:pt x="619" y="190"/>
                    <a:pt x="1289" y="204"/>
                    <a:pt x="2028" y="192"/>
                  </a:cubicBezTo>
                  <a:cubicBezTo>
                    <a:pt x="2767" y="180"/>
                    <a:pt x="3811" y="134"/>
                    <a:pt x="4434" y="102"/>
                  </a:cubicBezTo>
                  <a:cubicBezTo>
                    <a:pt x="5057" y="70"/>
                    <a:pt x="5298" y="48"/>
                    <a:pt x="5766" y="0"/>
                  </a:cubicBezTo>
                  <a:cubicBezTo>
                    <a:pt x="5763" y="231"/>
                    <a:pt x="5760" y="462"/>
                    <a:pt x="5760" y="462"/>
                  </a:cubicBezTo>
                  <a:lnTo>
                    <a:pt x="0" y="462"/>
                  </a:lnTo>
                  <a:lnTo>
                    <a:pt x="0" y="17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rgbClr val="41BCF9"/>
                </a:gs>
              </a:gsLst>
              <a:lin ang="0" scaled="1"/>
            </a:gradFill>
            <a:ln w="127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24601" name="Picture 6" descr="att_slidedark_logo30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50" y="4022"/>
              <a:ext cx="428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80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228600" y="6629400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900">
                <a:solidFill>
                  <a:schemeClr val="bg1"/>
                </a:solidFill>
              </a:rPr>
              <a:t>August 11, 2011</a:t>
            </a:r>
          </a:p>
          <a:p>
            <a:pPr algn="l" eaLnBrk="1" hangingPunct="1">
              <a:spcBef>
                <a:spcPct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4582" name="Rectangle 11"/>
          <p:cNvSpPr>
            <a:spLocks noChangeArrowheads="1"/>
          </p:cNvSpPr>
          <p:nvPr/>
        </p:nvSpPr>
        <p:spPr bwMode="auto">
          <a:xfrm>
            <a:off x="228600" y="105570"/>
            <a:ext cx="84550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the ”Correct” number of clusters </a:t>
            </a:r>
          </a:p>
        </p:txBody>
      </p:sp>
      <p:pic>
        <p:nvPicPr>
          <p:cNvPr id="24583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1066800"/>
            <a:ext cx="29718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4" name="Picture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2895600"/>
            <a:ext cx="29718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5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97214" y="2895600"/>
            <a:ext cx="2998787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6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0" y="4648200"/>
            <a:ext cx="30480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7" name="Picture 2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0" y="2895602"/>
            <a:ext cx="3048000" cy="1712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8" name="Picture 2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0" y="4648200"/>
            <a:ext cx="30480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9" name="Picture 2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4648200"/>
            <a:ext cx="30480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90" name="Picture 2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48000" y="1076325"/>
            <a:ext cx="3048000" cy="1706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591" name="TextBox 24"/>
          <p:cNvSpPr txBox="1">
            <a:spLocks noChangeArrowheads="1"/>
          </p:cNvSpPr>
          <p:nvPr/>
        </p:nvSpPr>
        <p:spPr bwMode="auto">
          <a:xfrm>
            <a:off x="5184775" y="1143002"/>
            <a:ext cx="762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KL(4)</a:t>
            </a:r>
          </a:p>
        </p:txBody>
      </p:sp>
      <p:sp>
        <p:nvSpPr>
          <p:cNvPr id="24592" name="TextBox 25"/>
          <p:cNvSpPr txBox="1">
            <a:spLocks noChangeArrowheads="1"/>
          </p:cNvSpPr>
          <p:nvPr/>
        </p:nvSpPr>
        <p:spPr bwMode="auto">
          <a:xfrm>
            <a:off x="7239000" y="1125538"/>
            <a:ext cx="1981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Weighted Gap(4)</a:t>
            </a:r>
          </a:p>
        </p:txBody>
      </p:sp>
      <p:sp>
        <p:nvSpPr>
          <p:cNvPr id="24593" name="TextBox 26"/>
          <p:cNvSpPr txBox="1">
            <a:spLocks noChangeArrowheads="1"/>
          </p:cNvSpPr>
          <p:nvPr/>
        </p:nvSpPr>
        <p:spPr bwMode="auto">
          <a:xfrm>
            <a:off x="2103438" y="2954338"/>
            <a:ext cx="762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Gap(7)</a:t>
            </a:r>
          </a:p>
        </p:txBody>
      </p:sp>
      <p:sp>
        <p:nvSpPr>
          <p:cNvPr id="24594" name="TextBox 27"/>
          <p:cNvSpPr txBox="1">
            <a:spLocks noChangeArrowheads="1"/>
          </p:cNvSpPr>
          <p:nvPr/>
        </p:nvSpPr>
        <p:spPr bwMode="auto">
          <a:xfrm>
            <a:off x="4638675" y="2971802"/>
            <a:ext cx="1295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Silhouette(4)</a:t>
            </a:r>
          </a:p>
        </p:txBody>
      </p:sp>
      <p:sp>
        <p:nvSpPr>
          <p:cNvPr id="24595" name="TextBox 28"/>
          <p:cNvSpPr txBox="1">
            <a:spLocks noChangeArrowheads="1"/>
          </p:cNvSpPr>
          <p:nvPr/>
        </p:nvSpPr>
        <p:spPr bwMode="auto">
          <a:xfrm>
            <a:off x="7866063" y="2971802"/>
            <a:ext cx="1066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Hartigan(5)</a:t>
            </a:r>
          </a:p>
        </p:txBody>
      </p:sp>
      <p:sp>
        <p:nvSpPr>
          <p:cNvPr id="24596" name="TextBox 29"/>
          <p:cNvSpPr txBox="1">
            <a:spLocks noChangeArrowheads="1"/>
          </p:cNvSpPr>
          <p:nvPr/>
        </p:nvSpPr>
        <p:spPr bwMode="auto">
          <a:xfrm>
            <a:off x="2124075" y="4706938"/>
            <a:ext cx="762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DB(3)</a:t>
            </a:r>
          </a:p>
        </p:txBody>
      </p:sp>
      <p:sp>
        <p:nvSpPr>
          <p:cNvPr id="24597" name="TextBox 30"/>
          <p:cNvSpPr txBox="1">
            <a:spLocks noChangeArrowheads="1"/>
          </p:cNvSpPr>
          <p:nvPr/>
        </p:nvSpPr>
        <p:spPr bwMode="auto">
          <a:xfrm>
            <a:off x="5002213" y="4706938"/>
            <a:ext cx="914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Dunn(7)</a:t>
            </a:r>
          </a:p>
        </p:txBody>
      </p:sp>
      <p:sp>
        <p:nvSpPr>
          <p:cNvPr id="24598" name="TextBox 31"/>
          <p:cNvSpPr txBox="1">
            <a:spLocks noChangeArrowheads="1"/>
          </p:cNvSpPr>
          <p:nvPr/>
        </p:nvSpPr>
        <p:spPr bwMode="auto">
          <a:xfrm>
            <a:off x="7885114" y="4724402"/>
            <a:ext cx="1039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>
                <a:solidFill>
                  <a:schemeClr val="tx1"/>
                </a:solidFill>
              </a:rPr>
              <a:t>Calinski(4)</a:t>
            </a:r>
          </a:p>
        </p:txBody>
      </p:sp>
      <p:sp>
        <p:nvSpPr>
          <p:cNvPr id="24599" name="TextBox 80"/>
          <p:cNvSpPr txBox="1">
            <a:spLocks noChangeArrowheads="1"/>
          </p:cNvSpPr>
          <p:nvPr/>
        </p:nvSpPr>
        <p:spPr bwMode="auto">
          <a:xfrm>
            <a:off x="304800" y="1331915"/>
            <a:ext cx="2514600" cy="107721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are all methods from published research papers on how to find the best number of clusters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Determining the number of clusters K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626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228600" y="6575425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fld id="{2D985F2E-4FC8-E54B-ADFB-9D00AA4E559F}" type="datetime4">
              <a:rPr lang="en-US" sz="900">
                <a:solidFill>
                  <a:schemeClr val="bg1"/>
                </a:solidFill>
              </a:rPr>
              <a:pPr algn="l" eaLnBrk="1" hangingPunct="1">
                <a:spcBef>
                  <a:spcPct val="0"/>
                </a:spcBef>
              </a:pPr>
              <a:t>April 7, 2024</a:t>
            </a:fld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6630" name="Rectangle 11"/>
          <p:cNvSpPr>
            <a:spLocks noChangeArrowheads="1"/>
          </p:cNvSpPr>
          <p:nvPr/>
        </p:nvSpPr>
        <p:spPr bwMode="auto">
          <a:xfrm>
            <a:off x="304801" y="457200"/>
            <a:ext cx="8683625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 defTabSz="947738">
              <a:lnSpc>
                <a:spcPct val="105000"/>
              </a:lnSpc>
              <a:spcBef>
                <a:spcPct val="0"/>
              </a:spcBef>
            </a:pPr>
            <a:endParaRPr lang="en-US" sz="2600" b="1">
              <a:solidFill>
                <a:schemeClr val="accent1"/>
              </a:solidFill>
            </a:endParaRPr>
          </a:p>
        </p:txBody>
      </p:sp>
      <p:pic>
        <p:nvPicPr>
          <p:cNvPr id="266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990600"/>
            <a:ext cx="8001000" cy="575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6633" name="矩形 18"/>
          <p:cNvSpPr>
            <a:spLocks noChangeArrowheads="1"/>
          </p:cNvSpPr>
          <p:nvPr/>
        </p:nvSpPr>
        <p:spPr bwMode="auto">
          <a:xfrm>
            <a:off x="5181600" y="3886200"/>
            <a:ext cx="3429000" cy="369332"/>
          </a:xfrm>
          <a:prstGeom prst="rect">
            <a:avLst/>
          </a:prstGeom>
          <a:noFill/>
          <a:ln w="38100">
            <a:solidFill>
              <a:srgbClr val="B6B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FF138-87D9-2E18-8926-5855033C76CB}"/>
              </a:ext>
            </a:extLst>
          </p:cNvPr>
          <p:cNvSpPr txBox="1"/>
          <p:nvPr/>
        </p:nvSpPr>
        <p:spPr>
          <a:xfrm>
            <a:off x="5570621" y="1039123"/>
            <a:ext cx="2887579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 at the centroids of the clusters.  Do they make sense?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DC50C-A335-AC60-4F22-D6987DB50039}"/>
              </a:ext>
            </a:extLst>
          </p:cNvPr>
          <p:cNvSpPr txBox="1"/>
          <p:nvPr/>
        </p:nvSpPr>
        <p:spPr>
          <a:xfrm>
            <a:off x="5570620" y="2438011"/>
            <a:ext cx="2887579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 from k=4 to k=7.  Do the new clusters add value?</a:t>
            </a: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15A8-DDAD-8C2D-7651-AC873A53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(and distance…)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51A7-A296-0091-19A7-E3BDC11C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133" y="1148381"/>
            <a:ext cx="6045200" cy="1615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Small data set on response to credit card offer…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a metric to define how similar any two customers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4F183-248E-52A4-5EB6-F4054F830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Group 10">
            <a:extLst>
              <a:ext uri="{FF2B5EF4-FFF2-40B4-BE49-F238E27FC236}">
                <a16:creationId xmlns:a16="http://schemas.microsoft.com/office/drawing/2014/main" id="{49DF2DD9-9F39-40C3-F17C-363FD52E4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81639"/>
              </p:ext>
            </p:extLst>
          </p:nvPr>
        </p:nvGraphicFramePr>
        <p:xfrm>
          <a:off x="1794933" y="3552614"/>
          <a:ext cx="5554133" cy="2255520"/>
        </p:xfrm>
        <a:graphic>
          <a:graphicData uri="http://schemas.openxmlformats.org/drawingml/2006/table">
            <a:tbl>
              <a:tblPr/>
              <a:tblGrid>
                <a:gridCol w="147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6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5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Picture 15" descr="A cartoon of a person smiling&#10;&#10;Description automatically generated">
            <a:extLst>
              <a:ext uri="{FF2B5EF4-FFF2-40B4-BE49-F238E27FC236}">
                <a16:creationId xmlns:a16="http://schemas.microsoft.com/office/drawing/2014/main" id="{88FAB07D-BBD6-7BE5-6810-A70A5FDC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38" y="4450079"/>
            <a:ext cx="296523" cy="358987"/>
          </a:xfrm>
          <a:prstGeom prst="rect">
            <a:avLst/>
          </a:prstGeom>
        </p:spPr>
      </p:pic>
      <p:pic>
        <p:nvPicPr>
          <p:cNvPr id="17" name="Picture 16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12D4ADFB-1148-D3C5-A4BA-BDAB02A7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1" y="4112156"/>
            <a:ext cx="364913" cy="420407"/>
          </a:xfrm>
          <a:prstGeom prst="rect">
            <a:avLst/>
          </a:prstGeom>
        </p:spPr>
      </p:pic>
      <p:pic>
        <p:nvPicPr>
          <p:cNvPr id="19" name="Picture 18" descr="A cartoon of a child&#10;&#10;Description automatically generated">
            <a:extLst>
              <a:ext uri="{FF2B5EF4-FFF2-40B4-BE49-F238E27FC236}">
                <a16:creationId xmlns:a16="http://schemas.microsoft.com/office/drawing/2014/main" id="{715AEEB7-2B29-32F4-A736-BA916B23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16" y="4809066"/>
            <a:ext cx="281997" cy="358775"/>
          </a:xfrm>
          <a:prstGeom prst="rect">
            <a:avLst/>
          </a:prstGeom>
        </p:spPr>
      </p:pic>
      <p:pic>
        <p:nvPicPr>
          <p:cNvPr id="21" name="Picture 20" descr="A cartoon of a person&#10;&#10;Description automatically generated">
            <a:extLst>
              <a:ext uri="{FF2B5EF4-FFF2-40B4-BE49-F238E27FC236}">
                <a16:creationId xmlns:a16="http://schemas.microsoft.com/office/drawing/2014/main" id="{1B1748CC-B6A8-DF19-64ED-9FD3AC911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2338" y="5167841"/>
            <a:ext cx="291534" cy="326101"/>
          </a:xfrm>
          <a:prstGeom prst="rect">
            <a:avLst/>
          </a:prstGeom>
        </p:spPr>
      </p:pic>
      <p:pic>
        <p:nvPicPr>
          <p:cNvPr id="23" name="Picture 22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9D4DB0E5-4BB7-4324-1F38-4EA8B7FA0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489" y="5493942"/>
            <a:ext cx="303524" cy="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Clustering Algorithms</a:t>
            </a:r>
            <a:br>
              <a:rPr lang="en-US"/>
            </a:br>
            <a:endParaRPr lang="en-US"/>
          </a:p>
        </p:txBody>
      </p:sp>
      <p:sp>
        <p:nvSpPr>
          <p:cNvPr id="307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89539"/>
            <a:ext cx="7772400" cy="5181600"/>
          </a:xfrm>
        </p:spPr>
        <p:txBody>
          <a:bodyPr/>
          <a:lstStyle/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800" dirty="0"/>
              <a:t>Even though there is no ‘response’ – we can still do X-validation!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800" dirty="0"/>
              <a:t>Two fold cross validation: 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Randomly sample 50% of the data to be used as training set for clustering. 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For each user in the test set, we want to see if the cluster they are assigned to in December matches the cluster they are assigned to in January.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Each vector is assigned to clusters according to their proximity to cluster centers derived on the clustering of the training set.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endParaRPr lang="en-US" sz="6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      Training Set (50%) Clusters:          C1        C2       C3        C4       C5       C6       C7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endParaRPr lang="en-US" sz="15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      A user in the Test Set (50%):             Dec usage         Jan usage</a:t>
            </a:r>
            <a:endParaRPr lang="en-US" sz="18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endParaRPr lang="en-US" sz="18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800" dirty="0"/>
              <a:t>Agreement measure: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                                                                                             </a:t>
            </a:r>
          </a:p>
        </p:txBody>
      </p:sp>
      <p:sp>
        <p:nvSpPr>
          <p:cNvPr id="30726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0729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30" name="Rectangle 9"/>
          <p:cNvSpPr>
            <a:spLocks noChangeArrowheads="1"/>
          </p:cNvSpPr>
          <p:nvPr/>
        </p:nvSpPr>
        <p:spPr bwMode="auto">
          <a:xfrm>
            <a:off x="228600" y="6629400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900">
                <a:solidFill>
                  <a:schemeClr val="bg1"/>
                </a:solidFill>
              </a:rPr>
              <a:t>August 11, 2011</a:t>
            </a:r>
          </a:p>
          <a:p>
            <a:pPr algn="l" eaLnBrk="1" hangingPunct="1">
              <a:spcBef>
                <a:spcPct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460376" y="457200"/>
            <a:ext cx="8037513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 defTabSz="947738">
              <a:lnSpc>
                <a:spcPct val="105000"/>
              </a:lnSpc>
              <a:spcBef>
                <a:spcPct val="0"/>
              </a:spcBef>
            </a:pPr>
            <a:endParaRPr lang="en-US" sz="2600" b="1">
              <a:solidFill>
                <a:schemeClr val="accent1"/>
              </a:solidFill>
            </a:endParaRPr>
          </a:p>
        </p:txBody>
      </p:sp>
      <p:cxnSp>
        <p:nvCxnSpPr>
          <p:cNvPr id="30732" name="直接箭头连接符 10"/>
          <p:cNvCxnSpPr>
            <a:cxnSpLocks noChangeShapeType="1"/>
          </p:cNvCxnSpPr>
          <p:nvPr/>
        </p:nvCxnSpPr>
        <p:spPr bwMode="auto">
          <a:xfrm flipV="1">
            <a:off x="4672263" y="3403825"/>
            <a:ext cx="409074" cy="291031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30733" name="直接箭头连接符 11"/>
          <p:cNvCxnSpPr>
            <a:cxnSpLocks noChangeShapeType="1"/>
          </p:cNvCxnSpPr>
          <p:nvPr/>
        </p:nvCxnSpPr>
        <p:spPr bwMode="auto">
          <a:xfrm flipH="1" flipV="1">
            <a:off x="5301916" y="3403825"/>
            <a:ext cx="381000" cy="222559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arrow" w="med" len="med"/>
          </a:ln>
        </p:spPr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95781"/>
              </p:ext>
            </p:extLst>
          </p:nvPr>
        </p:nvGraphicFramePr>
        <p:xfrm>
          <a:off x="3043237" y="4543425"/>
          <a:ext cx="2871789" cy="1857375"/>
        </p:xfrm>
        <a:graphic>
          <a:graphicData uri="http://schemas.openxmlformats.org/drawingml/2006/table">
            <a:tbl>
              <a:tblPr/>
              <a:tblGrid>
                <a:gridCol w="573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Agreement Counts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Dec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Jan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530075-7BAB-1AD8-4670-CE61461D5E3F}"/>
              </a:ext>
            </a:extLst>
          </p:cNvPr>
          <p:cNvSpPr txBox="1"/>
          <p:nvPr/>
        </p:nvSpPr>
        <p:spPr>
          <a:xfrm>
            <a:off x="6324600" y="4486430"/>
            <a:ext cx="2590800" cy="191437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this method to compare different linkages, or different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 </a:t>
            </a:r>
          </a:p>
          <a:p>
            <a:pPr marL="0" indent="0" algn="l">
              <a:buNone/>
            </a:pPr>
            <a:endParaRPr lang="en-US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only if you assume that you think customer behavior doesn’t change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0BC1-6DAA-DDBE-7241-5EEEBCA7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Topic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D411-3EEC-42BF-C0E9-A587471CE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Many different ways to calculate similarities (and differences!) between data points</a:t>
            </a:r>
          </a:p>
          <a:p>
            <a:pPr lvl="1"/>
            <a:endParaRPr lang="en-US" dirty="0"/>
          </a:p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A useful method for classification that doesn’t involve fitting a model</a:t>
            </a:r>
          </a:p>
          <a:p>
            <a:pPr lvl="1"/>
            <a:endParaRPr lang="en-US" dirty="0"/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method to find groups in data</a:t>
            </a:r>
          </a:p>
          <a:p>
            <a:pPr lvl="1"/>
            <a:r>
              <a:rPr lang="en-US" dirty="0"/>
              <a:t>K-means </a:t>
            </a:r>
          </a:p>
          <a:p>
            <a:pPr lvl="2"/>
            <a:r>
              <a:rPr lang="en-US" dirty="0"/>
              <a:t>Iterative clustering algorithm that finds groups using distances and a given k</a:t>
            </a:r>
          </a:p>
          <a:p>
            <a:pPr lvl="1"/>
            <a:r>
              <a:rPr lang="en-US" dirty="0"/>
              <a:t>Hierarchical clustering</a:t>
            </a:r>
          </a:p>
          <a:p>
            <a:pPr lvl="2"/>
            <a:r>
              <a:rPr lang="en-US" dirty="0"/>
              <a:t>Clustering algorithm that builds a nested sequence of clusters, allowing one to choose any possible 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D36EA-090B-6ED1-F00D-1ADF3364E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272234" y="3000538"/>
            <a:ext cx="7038646" cy="129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“Closeness” is defined in terms of the distance between two data items.</a:t>
            </a: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common numeric difference is Euclidean distance:</a:t>
            </a:r>
          </a:p>
          <a:p>
            <a:pPr marL="557213" lvl="1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Euclidean distance between </a:t>
            </a:r>
          </a:p>
          <a:p>
            <a:pPr marL="1014413" lvl="2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and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</a:t>
            </a:r>
          </a:p>
          <a:p>
            <a:pPr marL="557213" lvl="1" indent="-214313">
              <a:buChar char="–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726550"/>
              </p:ext>
            </p:extLst>
          </p:nvPr>
        </p:nvGraphicFramePr>
        <p:xfrm>
          <a:off x="1560862" y="4756036"/>
          <a:ext cx="2749603" cy="819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508000" progId="Equation.3">
                  <p:embed/>
                </p:oleObj>
              </mc:Choice>
              <mc:Fallback>
                <p:oleObj name="Equation" r:id="rId3" imgW="1701800" imgH="508000" progId="Equation.3">
                  <p:embed/>
                  <p:pic>
                    <p:nvPicPr>
                      <p:cNvPr id="140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862" y="4756036"/>
                        <a:ext cx="2749603" cy="81989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7787" y="70360"/>
            <a:ext cx="7968425" cy="675927"/>
          </a:xfrm>
        </p:spPr>
        <p:txBody>
          <a:bodyPr>
            <a:normAutofit/>
          </a:bodyPr>
          <a:lstStyle/>
          <a:p>
            <a:r>
              <a:rPr lang="en-US" dirty="0"/>
              <a:t>Similarity/distance</a:t>
            </a:r>
          </a:p>
        </p:txBody>
      </p:sp>
      <p:graphicFrame>
        <p:nvGraphicFramePr>
          <p:cNvPr id="14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6316"/>
              </p:ext>
            </p:extLst>
          </p:nvPr>
        </p:nvGraphicFramePr>
        <p:xfrm>
          <a:off x="1447800" y="1099688"/>
          <a:ext cx="7391401" cy="1509400"/>
        </p:xfrm>
        <a:graphic>
          <a:graphicData uri="http://schemas.openxmlformats.org/drawingml/2006/table">
            <a:tbl>
              <a:tblPr/>
              <a:tblGrid>
                <a:gridCol w="1962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 (Y)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" name="Picture 22" descr="A cartoon of a person smiling&#10;&#10;Description automatically generated">
            <a:extLst>
              <a:ext uri="{FF2B5EF4-FFF2-40B4-BE49-F238E27FC236}">
                <a16:creationId xmlns:a16="http://schemas.microsoft.com/office/drawing/2014/main" id="{F801EB3F-A409-B3D4-EFA6-2CD61EF7D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11" y="2384213"/>
            <a:ext cx="296523" cy="358987"/>
          </a:xfrm>
          <a:prstGeom prst="rect">
            <a:avLst/>
          </a:prstGeom>
        </p:spPr>
      </p:pic>
      <p:pic>
        <p:nvPicPr>
          <p:cNvPr id="25" name="Picture 2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B9185B7C-FC84-6177-0DBB-100E7EA43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62" y="1843090"/>
            <a:ext cx="364913" cy="420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048" y="5438568"/>
                <a:ext cx="7153792" cy="1291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557213" lvl="1" indent="-214313">
                  <a:buChar char="–"/>
                </a:pPr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557213" lvl="1" indent="-214313">
                  <a:buChar char="–"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Distance (John, Charlene)=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(35−22)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−22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b="0" i="0" dirty="0" smtClean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(3−2)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</m:e>
                    </m:rad>
                  </m:oMath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8048" y="5438568"/>
                <a:ext cx="7153792" cy="1291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50328535-3DE2-CF84-AC73-129B61285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5724" y="4683060"/>
            <a:ext cx="2634828" cy="892441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4995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7A38-F80E-839E-91C8-2EE6C718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CEE2F-44F4-561E-CF38-2605F9560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63" y="1217747"/>
            <a:ext cx="7433733" cy="849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Sometimes you can make non-numeric data into numeric data, just for the purposes of creating distances 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670A2-DD6F-D2D6-4729-E4411421FC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ome faces to classify">
            <a:extLst>
              <a:ext uri="{FF2B5EF4-FFF2-40B4-BE49-F238E27FC236}">
                <a16:creationId xmlns:a16="http://schemas.microsoft.com/office/drawing/2014/main" id="{8F0DFD99-0EEC-EB6E-E759-A62E9CE6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2302"/>
            <a:ext cx="2363788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91">
            <a:extLst>
              <a:ext uri="{FF2B5EF4-FFF2-40B4-BE49-F238E27FC236}">
                <a16:creationId xmlns:a16="http://schemas.microsoft.com/office/drawing/2014/main" id="{9DCF626D-949B-D921-0EDA-EE7C8BE70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94579"/>
              </p:ext>
            </p:extLst>
          </p:nvPr>
        </p:nvGraphicFramePr>
        <p:xfrm>
          <a:off x="4825471" y="2662302"/>
          <a:ext cx="3598863" cy="316992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523877788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14108893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045621123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111531696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343686454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325183745"/>
                    </a:ext>
                  </a:extLst>
                </a:gridCol>
              </a:tblGrid>
              <a:tr h="192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case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glasses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Moustache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smile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hat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84798"/>
                  </a:ext>
                </a:extLst>
              </a:tr>
              <a:tr h="193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03436"/>
                  </a:ext>
                </a:extLst>
              </a:tr>
              <a:tr h="192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98610"/>
                  </a:ext>
                </a:extLst>
              </a:tr>
              <a:tr h="193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33593"/>
                  </a:ext>
                </a:extLst>
              </a:tr>
              <a:tr h="206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391118"/>
                  </a:ext>
                </a:extLst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804098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6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73017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777934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463757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9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06216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948292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20130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303056"/>
                  </a:ext>
                </a:extLst>
              </a:tr>
            </a:tbl>
          </a:graphicData>
        </a:graphic>
      </p:graphicFrame>
      <p:sp>
        <p:nvSpPr>
          <p:cNvPr id="7" name="Line 88">
            <a:extLst>
              <a:ext uri="{FF2B5EF4-FFF2-40B4-BE49-F238E27FC236}">
                <a16:creationId xmlns:a16="http://schemas.microsoft.com/office/drawing/2014/main" id="{710F993A-21CF-71CA-87CF-FC65B3F90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2263" y="4069303"/>
            <a:ext cx="490537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DECD-7565-F58B-9CA4-017C18D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similarity/distances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9032-836B-545D-9893-2A75522A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0939"/>
            <a:ext cx="8229600" cy="4814202"/>
          </a:xfrm>
        </p:spPr>
        <p:txBody>
          <a:bodyPr/>
          <a:lstStyle/>
          <a:p>
            <a:r>
              <a:rPr lang="en-US" dirty="0"/>
              <a:t>Numeric distances</a:t>
            </a:r>
          </a:p>
          <a:p>
            <a:pPr lvl="1"/>
            <a:r>
              <a:rPr lang="en-US" dirty="0"/>
              <a:t>Euclidean</a:t>
            </a:r>
          </a:p>
          <a:p>
            <a:pPr lvl="1"/>
            <a:r>
              <a:rPr lang="en-US" dirty="0"/>
              <a:t>Manhattan</a:t>
            </a:r>
          </a:p>
          <a:p>
            <a:pPr lvl="1"/>
            <a:r>
              <a:rPr lang="en-US" dirty="0"/>
              <a:t>Cosine distance, others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Binary vectors</a:t>
            </a:r>
          </a:p>
          <a:p>
            <a:pPr lvl="1"/>
            <a:r>
              <a:rPr lang="en-US" dirty="0"/>
              <a:t>P2 = 10010</a:t>
            </a:r>
          </a:p>
          <a:p>
            <a:pPr lvl="1"/>
            <a:r>
              <a:rPr lang="en-US" dirty="0"/>
              <a:t>P6 = 00101</a:t>
            </a:r>
          </a:p>
          <a:p>
            <a:pPr lvl="2"/>
            <a:r>
              <a:rPr lang="en-US" dirty="0"/>
              <a:t>Hamming distance: # of changes to get from A to B</a:t>
            </a:r>
          </a:p>
          <a:p>
            <a:pPr lvl="2"/>
            <a:r>
              <a:rPr lang="en-US" dirty="0"/>
              <a:t>Hamming(P2,P6) = 4</a:t>
            </a:r>
          </a:p>
          <a:p>
            <a:pPr marL="685800" lvl="2" indent="0">
              <a:buNone/>
            </a:pPr>
            <a:endParaRPr lang="en-US" dirty="0"/>
          </a:p>
          <a:p>
            <a:r>
              <a:rPr lang="en-US" dirty="0"/>
              <a:t>Jaccard similarity (for sets of data) – intersection over union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Intersection – number of terms in common = 5</a:t>
            </a:r>
          </a:p>
          <a:p>
            <a:pPr lvl="1"/>
            <a:r>
              <a:rPr lang="en-US" dirty="0"/>
              <a:t>Union – total number of terms = 13</a:t>
            </a:r>
          </a:p>
          <a:p>
            <a:pPr lvl="2"/>
            <a:r>
              <a:rPr lang="en-US" dirty="0"/>
              <a:t>Jaccard similarity (</a:t>
            </a:r>
            <a:r>
              <a:rPr lang="en-US" i="1" dirty="0"/>
              <a:t>not distance)</a:t>
            </a:r>
            <a:r>
              <a:rPr lang="en-US" dirty="0"/>
              <a:t> = 5/13 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8263A-10E5-202A-C5EA-F949D3577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D932D-49F5-830F-78AC-A2DB18E4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345" y="1164849"/>
            <a:ext cx="3836247" cy="1299374"/>
          </a:xfrm>
          <a:prstGeom prst="rect">
            <a:avLst/>
          </a:prstGeom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22BC1296-3D6D-5895-9537-FB037936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333" y="5115822"/>
            <a:ext cx="3181773" cy="51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F0BA4-16A2-834A-EFEC-3735F7916045}"/>
              </a:ext>
            </a:extLst>
          </p:cNvPr>
          <p:cNvSpPr txBox="1"/>
          <p:nvPr/>
        </p:nvSpPr>
        <p:spPr>
          <a:xfrm>
            <a:off x="5814055" y="5205526"/>
            <a:ext cx="1478290" cy="338554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DSB chapter 6</a:t>
            </a:r>
          </a:p>
        </p:txBody>
      </p:sp>
    </p:spTree>
    <p:extLst>
      <p:ext uri="{BB962C8B-B14F-4D97-AF65-F5344CB8AC3E}">
        <p14:creationId xmlns:p14="http://schemas.microsoft.com/office/powerpoint/2010/main" val="2810908295"/>
      </p:ext>
    </p:extLst>
  </p:cSld>
  <p:clrMapOvr>
    <a:masterClrMapping/>
  </p:clrMapOvr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1_SBE10</Template>
  <TotalTime>11399</TotalTime>
  <Words>3428</Words>
  <Application>Microsoft Macintosh PowerPoint</Application>
  <PresentationFormat>On-screen Show (4:3)</PresentationFormat>
  <Paragraphs>860</Paragraphs>
  <Slides>61</Slides>
  <Notes>29</Notes>
  <HiddenSlides>4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-apple-system</vt:lpstr>
      <vt:lpstr>Arial</vt:lpstr>
      <vt:lpstr>Blue Highway D Type</vt:lpstr>
      <vt:lpstr>Calibri</vt:lpstr>
      <vt:lpstr>Cambria Math</vt:lpstr>
      <vt:lpstr>Consolas</vt:lpstr>
      <vt:lpstr>Tahoma</vt:lpstr>
      <vt:lpstr>Times New Roman</vt:lpstr>
      <vt:lpstr>Wingdings</vt:lpstr>
      <vt:lpstr>1_SBE10</vt:lpstr>
      <vt:lpstr>Equation</vt:lpstr>
      <vt:lpstr>Topic 8  – Similarity, Nearest Neighbors, and Clustering</vt:lpstr>
      <vt:lpstr>This Chapter</vt:lpstr>
      <vt:lpstr>PowerPoint Presentation</vt:lpstr>
      <vt:lpstr>Similarity</vt:lpstr>
      <vt:lpstr>Similarity and Distance</vt:lpstr>
      <vt:lpstr>Similarity (and distance…)</vt:lpstr>
      <vt:lpstr>Similarity/distance</vt:lpstr>
      <vt:lpstr>Distances</vt:lpstr>
      <vt:lpstr>Different types of similarity/distances</vt:lpstr>
      <vt:lpstr>PowerPoint Presentation</vt:lpstr>
      <vt:lpstr>Nearest Neighbors: The idea</vt:lpstr>
      <vt:lpstr>Using similarity for classification</vt:lpstr>
      <vt:lpstr>Nearest Neighbors for Classification</vt:lpstr>
      <vt:lpstr>K-nearest neighbors</vt:lpstr>
      <vt:lpstr>Example: K=1</vt:lpstr>
      <vt:lpstr>Example: K=3</vt:lpstr>
      <vt:lpstr>Thought questions</vt:lpstr>
      <vt:lpstr>Caution using Euclidean Distance</vt:lpstr>
      <vt:lpstr>Min-Max Scaling</vt:lpstr>
      <vt:lpstr>kNN strengths/weaknesses</vt:lpstr>
      <vt:lpstr>kNN vs. trees for classification</vt:lpstr>
      <vt:lpstr>Geometric interpretation</vt:lpstr>
      <vt:lpstr>How does a 1-nearest-neighbor classifier partition the space?</vt:lpstr>
      <vt:lpstr>kNN – Decision Boundaries</vt:lpstr>
      <vt:lpstr>kNN and Complexity</vt:lpstr>
      <vt:lpstr>Optimizing k though cross-validation</vt:lpstr>
      <vt:lpstr>kNN</vt:lpstr>
      <vt:lpstr>kNN as Regression model</vt:lpstr>
      <vt:lpstr>PowerPoint Presentation</vt:lpstr>
      <vt:lpstr>From Supervised to Unsupervised</vt:lpstr>
      <vt:lpstr>Clustering</vt:lpstr>
      <vt:lpstr>Clustering</vt:lpstr>
      <vt:lpstr>Clustering</vt:lpstr>
      <vt:lpstr>Clustering: Main idea</vt:lpstr>
      <vt:lpstr>Clustering</vt:lpstr>
      <vt:lpstr>Clusters: k-means</vt:lpstr>
      <vt:lpstr>Center-based clustering</vt:lpstr>
      <vt:lpstr>K-Means</vt:lpstr>
      <vt:lpstr>Assign Instances to Clusters</vt:lpstr>
      <vt:lpstr>Find New Centroids</vt:lpstr>
      <vt:lpstr>New Clusters</vt:lpstr>
      <vt:lpstr>How to pick k?</vt:lpstr>
      <vt:lpstr>PowerPoint Presentation</vt:lpstr>
      <vt:lpstr>Discussion: k-means clustering</vt:lpstr>
      <vt:lpstr>Clustering: Hierarchical Clustering</vt:lpstr>
      <vt:lpstr>Clustering: Hierarchical Clustering</vt:lpstr>
      <vt:lpstr>Dendrograms</vt:lpstr>
      <vt:lpstr>Dendrograms</vt:lpstr>
      <vt:lpstr>Make the Dendrogram!!</vt:lpstr>
      <vt:lpstr>Hierarchical Clustering</vt:lpstr>
      <vt:lpstr>Hierarchical clustering</vt:lpstr>
      <vt:lpstr>Music example</vt:lpstr>
      <vt:lpstr>PowerPoint Presentation</vt:lpstr>
      <vt:lpstr>Clustering Beware</vt:lpstr>
      <vt:lpstr>PowerPoint Presentation</vt:lpstr>
      <vt:lpstr>Intro</vt:lpstr>
      <vt:lpstr>Data</vt:lpstr>
      <vt:lpstr>PowerPoint Presentation</vt:lpstr>
      <vt:lpstr>Determining the number of clusters K </vt:lpstr>
      <vt:lpstr>Evaluation of Clustering Algorithms </vt:lpstr>
      <vt:lpstr>Summary – Topic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9  – Similarity and Nearest Neighbors</dc:title>
  <dc:creator>chris volinsky</dc:creator>
  <cp:lastModifiedBy>chris volinsky</cp:lastModifiedBy>
  <cp:revision>14</cp:revision>
  <dcterms:created xsi:type="dcterms:W3CDTF">2024-01-04T18:17:20Z</dcterms:created>
  <dcterms:modified xsi:type="dcterms:W3CDTF">2024-04-10T01:57:21Z</dcterms:modified>
</cp:coreProperties>
</file>